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Raleway"/>
      <p:regular r:id="rId50"/>
      <p:bold r:id="rId51"/>
      <p:italic r:id="rId52"/>
      <p:boldItalic r:id="rId53"/>
    </p:embeddedFont>
    <p:embeddedFont>
      <p:font typeface="Average"/>
      <p:regular r:id="rId54"/>
    </p:embeddedFont>
    <p:embeddedFont>
      <p:font typeface="Oswald"/>
      <p:regular r:id="rId55"/>
      <p:bold r:id="rId56"/>
    </p:embeddedFont>
    <p:embeddedFont>
      <p:font typeface="Roboto Mono"/>
      <p:regular r:id="rId57"/>
      <p:bold r:id="rId58"/>
      <p:italic r:id="rId59"/>
      <p:boldItalic r:id="rId60"/>
    </p:embeddedFont>
    <p:embeddedFont>
      <p:font typeface="Asap"/>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AA5C3A9-5D83-4866-A8E6-11F322724366}">
  <a:tblStyle styleId="{FAA5C3A9-5D83-4866-A8E6-11F32272436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sap-bold.fntdata"/><Relationship Id="rId61" Type="http://schemas.openxmlformats.org/officeDocument/2006/relationships/font" Target="fonts/Asap-regular.fntdata"/><Relationship Id="rId20" Type="http://schemas.openxmlformats.org/officeDocument/2006/relationships/slide" Target="slides/slide14.xml"/><Relationship Id="rId64" Type="http://schemas.openxmlformats.org/officeDocument/2006/relationships/font" Target="fonts/Asap-boldItalic.fntdata"/><Relationship Id="rId63" Type="http://schemas.openxmlformats.org/officeDocument/2006/relationships/font" Target="fonts/Asap-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on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fntdata"/><Relationship Id="rId50" Type="http://schemas.openxmlformats.org/officeDocument/2006/relationships/font" Target="fonts/Raleway-regular.fntdata"/><Relationship Id="rId53" Type="http://schemas.openxmlformats.org/officeDocument/2006/relationships/font" Target="fonts/Raleway-boldItalic.fntdata"/><Relationship Id="rId52" Type="http://schemas.openxmlformats.org/officeDocument/2006/relationships/font" Target="fonts/Raleway-italic.fntdata"/><Relationship Id="rId11" Type="http://schemas.openxmlformats.org/officeDocument/2006/relationships/slide" Target="slides/slide5.xml"/><Relationship Id="rId55" Type="http://schemas.openxmlformats.org/officeDocument/2006/relationships/font" Target="fonts/Oswald-regular.fntdata"/><Relationship Id="rId10" Type="http://schemas.openxmlformats.org/officeDocument/2006/relationships/slide" Target="slides/slide4.xml"/><Relationship Id="rId54" Type="http://schemas.openxmlformats.org/officeDocument/2006/relationships/font" Target="fonts/Average-regular.fntdata"/><Relationship Id="rId13" Type="http://schemas.openxmlformats.org/officeDocument/2006/relationships/slide" Target="slides/slide7.xml"/><Relationship Id="rId57" Type="http://schemas.openxmlformats.org/officeDocument/2006/relationships/font" Target="fonts/RobotoMono-regular.fntdata"/><Relationship Id="rId12" Type="http://schemas.openxmlformats.org/officeDocument/2006/relationships/slide" Target="slides/slide6.xml"/><Relationship Id="rId56" Type="http://schemas.openxmlformats.org/officeDocument/2006/relationships/font" Target="fonts/Oswald-bold.fntdata"/><Relationship Id="rId15" Type="http://schemas.openxmlformats.org/officeDocument/2006/relationships/slide" Target="slides/slide9.xml"/><Relationship Id="rId59" Type="http://schemas.openxmlformats.org/officeDocument/2006/relationships/font" Target="fonts/RobotoMono-italic.fntdata"/><Relationship Id="rId14" Type="http://schemas.openxmlformats.org/officeDocument/2006/relationships/slide" Target="slides/slide8.xml"/><Relationship Id="rId58" Type="http://schemas.openxmlformats.org/officeDocument/2006/relationships/font" Target="fonts/RobotoMon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1c25751d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1c25751d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1c25751d9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1c25751d9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1c25751d9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1c25751d9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1cd9a5f3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1cd9a5f3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1cd9a5f3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1cd9a5f3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095dd8dc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095dd8dc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095dd8d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095dd8d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095dd8dc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095dd8dc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1cd9a5f3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1cd9a5f3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1cd9a5f3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1cd9a5f3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1cd9a5f35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1cd9a5f35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1cd9a5f3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1cd9a5f3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1cd9a5f3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1cd9a5f3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1cd9a5f3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1cd9a5f3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1cd9a5f35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1cd9a5f35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1cd9a5f35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1cd9a5f35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1cd9a5f35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1cd9a5f35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1cd9a5f35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1cd9a5f35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1cd9a5f35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1cd9a5f35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1cd9a5f35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1cd9a5f35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1cd9a5f35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1cd9a5f35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60765182f7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60765182f7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60174831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0174831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01748312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01748312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601748312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601748312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601748312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01748312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1cd9a5f35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1cd9a5f35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41cd9a5f35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41cd9a5f35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1cd9a5f35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1cd9a5f35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41cd9a5f35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41cd9a5f35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75ad4169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75ad4169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5febd710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febd710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fecd625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fecd625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61c69cd9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61c69cd9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1c69cd92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1c69cd92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1c69cd92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1c69cd92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61c69cd92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61c69cd92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1c25751d9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1c25751d9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0765182f7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0765182f7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0765182f7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0765182f7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1c25751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1c25751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1c25751d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1c25751d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s://en.wikipedia.org/wiki/Algorithm" TargetMode="External"/><Relationship Id="rId4" Type="http://schemas.openxmlformats.org/officeDocument/2006/relationships/hyperlink" Target="https://en.wikipedia.org/wiki/Router_(computing)" TargetMode="External"/><Relationship Id="rId11" Type="http://schemas.openxmlformats.org/officeDocument/2006/relationships/hyperlink" Target="https://en.wikipedia.org/wiki/Subnet_mask" TargetMode="External"/><Relationship Id="rId10" Type="http://schemas.openxmlformats.org/officeDocument/2006/relationships/hyperlink" Target="https://en.wikipedia.org/wiki/CIDR_notation" TargetMode="External"/><Relationship Id="rId9" Type="http://schemas.openxmlformats.org/officeDocument/2006/relationships/hyperlink" Target="https://en.wikipedia.org/wiki/IPv4" TargetMode="External"/><Relationship Id="rId5" Type="http://schemas.openxmlformats.org/officeDocument/2006/relationships/hyperlink" Target="https://en.wikipedia.org/wiki/Internet_Protocol" TargetMode="External"/><Relationship Id="rId6" Type="http://schemas.openxmlformats.org/officeDocument/2006/relationships/hyperlink" Target="https://en.wikipedia.org/wiki/Longest_prefix_match#cite_note-1" TargetMode="External"/><Relationship Id="rId7" Type="http://schemas.openxmlformats.org/officeDocument/2006/relationships/hyperlink" Target="https://en.wikipedia.org/wiki/Forwarding_table" TargetMode="External"/><Relationship Id="rId8" Type="http://schemas.openxmlformats.org/officeDocument/2006/relationships/hyperlink" Target="https://en.wikipedia.org/wiki/Longest_prefix_match#cite_note-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hyperlink" Target="https://docs.aws.amazon.com/vpc/latest/peering/peering-configurations-partial-access.html#one-to-two-vpcs-lpm" TargetMode="External"/><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hyperlink" Target="https://docs.aws.amazon.com/vpc/latest/peering/peering-configurations-partial-access.html#one-to-two-vpcs-lpm" TargetMode="External"/><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docs.aws.amazon.com/vpc/latest/userguide/vpc-nat-gateway-cloudwatch.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docs.aws.amazon.com/vpc/latest/userguide/VPC_DHCP_Options.html" TargetMode="Externa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hyperlink" Target="https://docs.aws.amazon.com/cli/latest/reference/ec2/describe-prefix-lists.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hyperlink" Target="https://aws.amazon.com/marketplace/search/results/ref=brs_navgno_search_box?searchTerms=vp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9.png"/><Relationship Id="rId6"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hyperlink" Target="https://aws.amazon.com/answers/networking/aws-multiple-data-center-ha-network-connectivity/"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hyperlink" Target="https://aws.amazon.com/answers/networking/aws-multiple-data-center-ha-network-connectivity/" TargetMode="External"/><Relationship Id="rId4" Type="http://schemas.openxmlformats.org/officeDocument/2006/relationships/image" Target="../media/image31.png"/><Relationship Id="rId5"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https://aws.amazon.com/answers/networking/aws-multiple-data-center-ha-network-connectivity/" TargetMode="External"/><Relationship Id="rId4" Type="http://schemas.openxmlformats.org/officeDocument/2006/relationships/image" Target="../media/image37.png"/><Relationship Id="rId5"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hyperlink" Target="https://aws.amazon.com/answers/networking/aws-multiple-data-center-ha-network-connectivity/" TargetMode="External"/><Relationship Id="rId4" Type="http://schemas.openxmlformats.org/officeDocument/2006/relationships/image" Target="../media/image27.png"/><Relationship Id="rId5"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hyperlink" Target="https://aws.amazon.com/answers/networking/aws-multiple-region-multi-vpc-connectivity/" TargetMode="External"/><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42.png"/><Relationship Id="rId7" Type="http://schemas.openxmlformats.org/officeDocument/2006/relationships/image" Target="../media/image33.png"/><Relationship Id="rId8"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4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docs.aws.amazon.com/vpn/latest/s2svpn/Examples.html" TargetMode="External"/><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0.png"/><Relationship Id="rId7"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s://docs.aws.amazon.com/vpn/latest/s2svpn/VPN_CloudHub.html" TargetMode="Externa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hyperlink" Target="https://docs.aws.amazon.com/vpn/latest/s2svpn/VPNConnections.html" TargetMode="Externa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7.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VPC &amp; Direct Connect</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FFFF"/>
                </a:solidFill>
                <a:latin typeface="Raleway"/>
                <a:ea typeface="Raleway"/>
                <a:cs typeface="Raleway"/>
                <a:sym typeface="Raleway"/>
              </a:rPr>
              <a:t>AWS Certified Solutions Architect– Professional (SAP-C01) - </a:t>
            </a:r>
            <a:endParaRPr b="1" sz="1800">
              <a:solidFill>
                <a:srgbClr val="00FFFF"/>
              </a:solidFill>
              <a:latin typeface="Raleway"/>
              <a:ea typeface="Raleway"/>
              <a:cs typeface="Raleway"/>
              <a:sym typeface="Raleway"/>
            </a:endParaRPr>
          </a:p>
          <a:p>
            <a:pPr indent="0" lvl="0" marL="0" rtl="0" algn="ctr">
              <a:spcBef>
                <a:spcPts val="0"/>
              </a:spcBef>
              <a:spcAft>
                <a:spcPts val="0"/>
              </a:spcAft>
              <a:buNone/>
            </a:pPr>
            <a:r>
              <a:rPr b="1" lang="en" sz="1800">
                <a:solidFill>
                  <a:srgbClr val="00FFFF"/>
                </a:solidFill>
                <a:latin typeface="Raleway"/>
                <a:ea typeface="Raleway"/>
                <a:cs typeface="Raleway"/>
                <a:sym typeface="Raleway"/>
              </a:rPr>
              <a:t>Study notes - Sep’2019</a:t>
            </a:r>
            <a:endParaRPr>
              <a:solidFill>
                <a:srgbClr val="00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Scenario: VPC with Public and Private Subnets (NAT) - Security groups IPv6</a:t>
            </a:r>
            <a:endParaRPr sz="1800"/>
          </a:p>
        </p:txBody>
      </p:sp>
      <p:sp>
        <p:nvSpPr>
          <p:cNvPr id="138" name="Google Shape;138;p22"/>
          <p:cNvSpPr txBox="1"/>
          <p:nvPr/>
        </p:nvSpPr>
        <p:spPr>
          <a:xfrm>
            <a:off x="245300" y="709650"/>
            <a:ext cx="83892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D9D9D9"/>
                </a:solidFill>
                <a:latin typeface="Roboto Mono"/>
                <a:ea typeface="Roboto Mono"/>
                <a:cs typeface="Roboto Mono"/>
                <a:sym typeface="Roboto Mono"/>
              </a:rPr>
              <a:t>If you associate an IPv6 CIDR block with your VPC and subnets, you must add separate rules to WebServerSG and DBServerSG security groups to control inbound and outbound IPv6 traffic for your instances.</a:t>
            </a:r>
            <a:endParaRPr sz="1000">
              <a:solidFill>
                <a:srgbClr val="D9D9D9"/>
              </a:solidFill>
              <a:latin typeface="Roboto Mono"/>
              <a:ea typeface="Roboto Mono"/>
              <a:cs typeface="Roboto Mono"/>
              <a:sym typeface="Roboto Mono"/>
            </a:endParaRPr>
          </a:p>
        </p:txBody>
      </p:sp>
      <p:graphicFrame>
        <p:nvGraphicFramePr>
          <p:cNvPr id="139" name="Google Shape;139;p22"/>
          <p:cNvGraphicFramePr/>
          <p:nvPr/>
        </p:nvGraphicFramePr>
        <p:xfrm>
          <a:off x="311700" y="1219200"/>
          <a:ext cx="3000000" cy="3000000"/>
        </p:xfrm>
        <a:graphic>
          <a:graphicData uri="http://schemas.openxmlformats.org/drawingml/2006/table">
            <a:tbl>
              <a:tblPr>
                <a:noFill/>
                <a:tableStyleId>{FAA5C3A9-5D83-4866-A8E6-11F322724366}</a:tableStyleId>
              </a:tblPr>
              <a:tblGrid>
                <a:gridCol w="2284850"/>
                <a:gridCol w="656675"/>
                <a:gridCol w="836575"/>
                <a:gridCol w="4848600"/>
              </a:tblGrid>
              <a:tr h="244225">
                <a:tc gridSpan="4">
                  <a:txBody>
                    <a:bodyPr/>
                    <a:lstStyle/>
                    <a:p>
                      <a:pPr indent="0" lvl="0" marL="0" rtl="0" algn="l">
                        <a:lnSpc>
                          <a:spcPct val="115000"/>
                        </a:lnSpc>
                        <a:spcBef>
                          <a:spcPts val="0"/>
                        </a:spcBef>
                        <a:spcAft>
                          <a:spcPts val="800"/>
                        </a:spcAft>
                        <a:buNone/>
                      </a:pPr>
                      <a:r>
                        <a:rPr b="1" lang="en" sz="1000">
                          <a:solidFill>
                            <a:srgbClr val="00FFFF"/>
                          </a:solidFill>
                          <a:latin typeface="Roboto Mono"/>
                          <a:ea typeface="Roboto Mono"/>
                          <a:cs typeface="Roboto Mono"/>
                          <a:sym typeface="Roboto Mono"/>
                        </a:rPr>
                        <a:t>Inbound</a:t>
                      </a:r>
                      <a:endParaRPr b="1" sz="1000">
                        <a:solidFill>
                          <a:srgbClr val="00FFFF"/>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tcPr>
                </a:tc>
                <a:tc hMerge="1"/>
                <a:tc hMerge="1"/>
                <a:tc hMerge="1"/>
              </a:tr>
              <a:tr h="210525">
                <a:tc>
                  <a:txBody>
                    <a:bodyPr/>
                    <a:lstStyle/>
                    <a:p>
                      <a:pPr indent="0" lvl="0" marL="0" rtl="0" algn="l">
                        <a:lnSpc>
                          <a:spcPct val="115000"/>
                        </a:lnSpc>
                        <a:spcBef>
                          <a:spcPts val="0"/>
                        </a:spcBef>
                        <a:spcAft>
                          <a:spcPts val="800"/>
                        </a:spcAft>
                        <a:buNone/>
                      </a:pPr>
                      <a:r>
                        <a:rPr b="1" lang="en" sz="800">
                          <a:solidFill>
                            <a:srgbClr val="D9D9D9"/>
                          </a:solidFill>
                          <a:latin typeface="Roboto Mono"/>
                          <a:ea typeface="Roboto Mono"/>
                          <a:cs typeface="Roboto Mono"/>
                          <a:sym typeface="Roboto Mono"/>
                        </a:rPr>
                        <a:t>Source</a:t>
                      </a:r>
                      <a:endParaRPr b="1" sz="8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b="1" lang="en" sz="800">
                          <a:solidFill>
                            <a:srgbClr val="D9D9D9"/>
                          </a:solidFill>
                          <a:latin typeface="Roboto Mono"/>
                          <a:ea typeface="Roboto Mono"/>
                          <a:cs typeface="Roboto Mono"/>
                          <a:sym typeface="Roboto Mono"/>
                        </a:rPr>
                        <a:t>Protocol</a:t>
                      </a:r>
                      <a:endParaRPr b="1"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b="1" lang="en" sz="800">
                          <a:solidFill>
                            <a:srgbClr val="D9D9D9"/>
                          </a:solidFill>
                          <a:latin typeface="Roboto Mono"/>
                          <a:ea typeface="Roboto Mono"/>
                          <a:cs typeface="Roboto Mono"/>
                          <a:sym typeface="Roboto Mono"/>
                        </a:rPr>
                        <a:t>Port Range</a:t>
                      </a:r>
                      <a:endParaRPr b="1"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b="1" lang="en" sz="800">
                          <a:solidFill>
                            <a:srgbClr val="D9D9D9"/>
                          </a:solidFill>
                          <a:latin typeface="Roboto Mono"/>
                          <a:ea typeface="Roboto Mono"/>
                          <a:cs typeface="Roboto Mono"/>
                          <a:sym typeface="Roboto Mono"/>
                        </a:rPr>
                        <a:t>Comments</a:t>
                      </a:r>
                      <a:endParaRPr b="1"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0000">
                <a:tc>
                  <a:txBody>
                    <a:bodyPr/>
                    <a:lstStyle/>
                    <a:p>
                      <a:pPr indent="0" lvl="0" marL="0" rtl="0" algn="l">
                        <a:lnSpc>
                          <a:spcPct val="150000"/>
                        </a:lnSpc>
                        <a:spcBef>
                          <a:spcPts val="0"/>
                        </a:spcBef>
                        <a:spcAft>
                          <a:spcPts val="0"/>
                        </a:spcAft>
                        <a:buNone/>
                      </a:pPr>
                      <a:r>
                        <a:rPr lang="en" sz="800">
                          <a:solidFill>
                            <a:srgbClr val="D9D9D9"/>
                          </a:solidFill>
                          <a:latin typeface="Roboto Mono"/>
                          <a:ea typeface="Roboto Mono"/>
                          <a:cs typeface="Roboto Mono"/>
                          <a:sym typeface="Roboto Mono"/>
                        </a:rPr>
                        <a:t>::/0</a:t>
                      </a:r>
                      <a:endParaRPr sz="8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800">
                          <a:solidFill>
                            <a:srgbClr val="D9D9D9"/>
                          </a:solidFill>
                          <a:latin typeface="Roboto Mono"/>
                          <a:ea typeface="Roboto Mono"/>
                          <a:cs typeface="Roboto Mono"/>
                          <a:sym typeface="Roboto Mono"/>
                        </a:rPr>
                        <a:t>TCP</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800">
                          <a:solidFill>
                            <a:srgbClr val="D9D9D9"/>
                          </a:solidFill>
                          <a:latin typeface="Roboto Mono"/>
                          <a:ea typeface="Roboto Mono"/>
                          <a:cs typeface="Roboto Mono"/>
                          <a:sym typeface="Roboto Mono"/>
                        </a:rPr>
                        <a:t>80</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800">
                          <a:solidFill>
                            <a:srgbClr val="D9D9D9"/>
                          </a:solidFill>
                          <a:latin typeface="Roboto Mono"/>
                          <a:ea typeface="Roboto Mono"/>
                          <a:cs typeface="Roboto Mono"/>
                          <a:sym typeface="Roboto Mono"/>
                        </a:rPr>
                        <a:t>Allow inbound HTTP access to the web servers from any IPv6 address.</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0000">
                <a:tc>
                  <a:txBody>
                    <a:bodyPr/>
                    <a:lstStyle/>
                    <a:p>
                      <a:pPr indent="0" lvl="0" marL="0" rtl="0" algn="l">
                        <a:lnSpc>
                          <a:spcPct val="150000"/>
                        </a:lnSpc>
                        <a:spcBef>
                          <a:spcPts val="0"/>
                        </a:spcBef>
                        <a:spcAft>
                          <a:spcPts val="0"/>
                        </a:spcAft>
                        <a:buNone/>
                      </a:pPr>
                      <a:r>
                        <a:rPr lang="en" sz="800">
                          <a:solidFill>
                            <a:srgbClr val="D9D9D9"/>
                          </a:solidFill>
                          <a:latin typeface="Roboto Mono"/>
                          <a:ea typeface="Roboto Mono"/>
                          <a:cs typeface="Roboto Mono"/>
                          <a:sym typeface="Roboto Mono"/>
                        </a:rPr>
                        <a:t>::/0</a:t>
                      </a:r>
                      <a:endParaRPr sz="8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800">
                          <a:solidFill>
                            <a:srgbClr val="D9D9D9"/>
                          </a:solidFill>
                          <a:latin typeface="Roboto Mono"/>
                          <a:ea typeface="Roboto Mono"/>
                          <a:cs typeface="Roboto Mono"/>
                          <a:sym typeface="Roboto Mono"/>
                        </a:rPr>
                        <a:t>TCP</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800">
                          <a:solidFill>
                            <a:srgbClr val="D9D9D9"/>
                          </a:solidFill>
                          <a:latin typeface="Roboto Mono"/>
                          <a:ea typeface="Roboto Mono"/>
                          <a:cs typeface="Roboto Mono"/>
                          <a:sym typeface="Roboto Mono"/>
                        </a:rPr>
                        <a:t>443</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800">
                          <a:solidFill>
                            <a:srgbClr val="D9D9D9"/>
                          </a:solidFill>
                          <a:latin typeface="Roboto Mono"/>
                          <a:ea typeface="Roboto Mono"/>
                          <a:cs typeface="Roboto Mono"/>
                          <a:sym typeface="Roboto Mono"/>
                        </a:rPr>
                        <a:t>Allow inbound HTTPS access to the web servers from any IPv6 address.</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0000">
                <a:tc>
                  <a:txBody>
                    <a:bodyPr/>
                    <a:lstStyle/>
                    <a:p>
                      <a:pPr indent="0" lvl="0" marL="0" rtl="0" algn="l">
                        <a:lnSpc>
                          <a:spcPct val="150000"/>
                        </a:lnSpc>
                        <a:spcBef>
                          <a:spcPts val="0"/>
                        </a:spcBef>
                        <a:spcAft>
                          <a:spcPts val="0"/>
                        </a:spcAft>
                        <a:buNone/>
                      </a:pPr>
                      <a:r>
                        <a:rPr lang="en" sz="800">
                          <a:solidFill>
                            <a:srgbClr val="D9D9D9"/>
                          </a:solidFill>
                          <a:latin typeface="Roboto Mono"/>
                          <a:ea typeface="Roboto Mono"/>
                          <a:cs typeface="Roboto Mono"/>
                          <a:sym typeface="Roboto Mono"/>
                        </a:rPr>
                        <a:t>IPv6 address range of your network</a:t>
                      </a:r>
                      <a:endParaRPr sz="8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800">
                          <a:solidFill>
                            <a:srgbClr val="D9D9D9"/>
                          </a:solidFill>
                          <a:latin typeface="Roboto Mono"/>
                          <a:ea typeface="Roboto Mono"/>
                          <a:cs typeface="Roboto Mono"/>
                          <a:sym typeface="Roboto Mono"/>
                        </a:rPr>
                        <a:t>TCP</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800">
                          <a:solidFill>
                            <a:srgbClr val="D9D9D9"/>
                          </a:solidFill>
                          <a:latin typeface="Roboto Mono"/>
                          <a:ea typeface="Roboto Mono"/>
                          <a:cs typeface="Roboto Mono"/>
                          <a:sym typeface="Roboto Mono"/>
                        </a:rPr>
                        <a:t>22</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800">
                          <a:solidFill>
                            <a:srgbClr val="D9D9D9"/>
                          </a:solidFill>
                          <a:latin typeface="Roboto Mono"/>
                          <a:ea typeface="Roboto Mono"/>
                          <a:cs typeface="Roboto Mono"/>
                          <a:sym typeface="Roboto Mono"/>
                        </a:rPr>
                        <a:t>(Linux instances) Allow inbound SSH access over IPv6 from your network.</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0000">
                <a:tc>
                  <a:txBody>
                    <a:bodyPr/>
                    <a:lstStyle/>
                    <a:p>
                      <a:pPr indent="0" lvl="0" marL="0" rtl="0" algn="l">
                        <a:lnSpc>
                          <a:spcPct val="150000"/>
                        </a:lnSpc>
                        <a:spcBef>
                          <a:spcPts val="0"/>
                        </a:spcBef>
                        <a:spcAft>
                          <a:spcPts val="0"/>
                        </a:spcAft>
                        <a:buNone/>
                      </a:pPr>
                      <a:r>
                        <a:rPr lang="en" sz="800">
                          <a:solidFill>
                            <a:srgbClr val="D9D9D9"/>
                          </a:solidFill>
                          <a:latin typeface="Roboto Mono"/>
                          <a:ea typeface="Roboto Mono"/>
                          <a:cs typeface="Roboto Mono"/>
                          <a:sym typeface="Roboto Mono"/>
                        </a:rPr>
                        <a:t>IPv6 address range of your network</a:t>
                      </a:r>
                      <a:endParaRPr sz="8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800">
                          <a:solidFill>
                            <a:srgbClr val="D9D9D9"/>
                          </a:solidFill>
                          <a:latin typeface="Roboto Mono"/>
                          <a:ea typeface="Roboto Mono"/>
                          <a:cs typeface="Roboto Mono"/>
                          <a:sym typeface="Roboto Mono"/>
                        </a:rPr>
                        <a:t>TCP</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800">
                          <a:solidFill>
                            <a:srgbClr val="D9D9D9"/>
                          </a:solidFill>
                          <a:latin typeface="Roboto Mono"/>
                          <a:ea typeface="Roboto Mono"/>
                          <a:cs typeface="Roboto Mono"/>
                          <a:sym typeface="Roboto Mono"/>
                        </a:rPr>
                        <a:t>3389</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800">
                          <a:solidFill>
                            <a:srgbClr val="D9D9D9"/>
                          </a:solidFill>
                          <a:latin typeface="Roboto Mono"/>
                          <a:ea typeface="Roboto Mono"/>
                          <a:cs typeface="Roboto Mono"/>
                          <a:sym typeface="Roboto Mono"/>
                        </a:rPr>
                        <a:t>(Windows instances) Allow inbound RDP access over IPv6 from your network</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44225">
                <a:tc gridSpan="4">
                  <a:txBody>
                    <a:bodyPr/>
                    <a:lstStyle/>
                    <a:p>
                      <a:pPr indent="0" lvl="0" marL="0" rtl="0" algn="l">
                        <a:lnSpc>
                          <a:spcPct val="115000"/>
                        </a:lnSpc>
                        <a:spcBef>
                          <a:spcPts val="0"/>
                        </a:spcBef>
                        <a:spcAft>
                          <a:spcPts val="800"/>
                        </a:spcAft>
                        <a:buNone/>
                      </a:pPr>
                      <a:r>
                        <a:rPr b="1" lang="en" sz="1000">
                          <a:solidFill>
                            <a:srgbClr val="00FFFF"/>
                          </a:solidFill>
                          <a:latin typeface="Roboto Mono"/>
                          <a:ea typeface="Roboto Mono"/>
                          <a:cs typeface="Roboto Mono"/>
                          <a:sym typeface="Roboto Mono"/>
                        </a:rPr>
                        <a:t>Outbound</a:t>
                      </a:r>
                      <a:endParaRPr b="1" sz="1000">
                        <a:solidFill>
                          <a:srgbClr val="00FFFF"/>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r>
              <a:tr h="210525">
                <a:tc>
                  <a:txBody>
                    <a:bodyPr/>
                    <a:lstStyle/>
                    <a:p>
                      <a:pPr indent="0" lvl="0" marL="0" rtl="0" algn="l">
                        <a:lnSpc>
                          <a:spcPct val="115000"/>
                        </a:lnSpc>
                        <a:spcBef>
                          <a:spcPts val="0"/>
                        </a:spcBef>
                        <a:spcAft>
                          <a:spcPts val="800"/>
                        </a:spcAft>
                        <a:buNone/>
                      </a:pPr>
                      <a:r>
                        <a:rPr b="1" lang="en" sz="800">
                          <a:solidFill>
                            <a:srgbClr val="D9D9D9"/>
                          </a:solidFill>
                          <a:latin typeface="Roboto Mono"/>
                          <a:ea typeface="Roboto Mono"/>
                          <a:cs typeface="Roboto Mono"/>
                          <a:sym typeface="Roboto Mono"/>
                        </a:rPr>
                        <a:t>Destination</a:t>
                      </a:r>
                      <a:endParaRPr b="1" sz="8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b="1" lang="en" sz="800">
                          <a:solidFill>
                            <a:srgbClr val="D9D9D9"/>
                          </a:solidFill>
                          <a:latin typeface="Roboto Mono"/>
                          <a:ea typeface="Roboto Mono"/>
                          <a:cs typeface="Roboto Mono"/>
                          <a:sym typeface="Roboto Mono"/>
                        </a:rPr>
                        <a:t>Protocol</a:t>
                      </a:r>
                      <a:endParaRPr b="1"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b="1" lang="en" sz="800">
                          <a:solidFill>
                            <a:srgbClr val="D9D9D9"/>
                          </a:solidFill>
                          <a:latin typeface="Roboto Mono"/>
                          <a:ea typeface="Roboto Mono"/>
                          <a:cs typeface="Roboto Mono"/>
                          <a:sym typeface="Roboto Mono"/>
                        </a:rPr>
                        <a:t>Port Range</a:t>
                      </a:r>
                      <a:endParaRPr b="1"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b="1" lang="en" sz="800">
                          <a:solidFill>
                            <a:srgbClr val="D9D9D9"/>
                          </a:solidFill>
                          <a:latin typeface="Roboto Mono"/>
                          <a:ea typeface="Roboto Mono"/>
                          <a:cs typeface="Roboto Mono"/>
                          <a:sym typeface="Roboto Mono"/>
                        </a:rPr>
                        <a:t>Comments</a:t>
                      </a:r>
                      <a:endParaRPr b="1"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0525">
                <a:tc>
                  <a:txBody>
                    <a:bodyPr/>
                    <a:lstStyle/>
                    <a:p>
                      <a:pPr indent="0" lvl="0" marL="0" rtl="0" algn="l">
                        <a:lnSpc>
                          <a:spcPct val="115000"/>
                        </a:lnSpc>
                        <a:spcBef>
                          <a:spcPts val="0"/>
                        </a:spcBef>
                        <a:spcAft>
                          <a:spcPts val="800"/>
                        </a:spcAft>
                        <a:buNone/>
                      </a:pPr>
                      <a:r>
                        <a:rPr lang="en" sz="800">
                          <a:solidFill>
                            <a:srgbClr val="D9D9D9"/>
                          </a:solidFill>
                          <a:latin typeface="Roboto Mono"/>
                          <a:ea typeface="Roboto Mono"/>
                          <a:cs typeface="Roboto Mono"/>
                          <a:sym typeface="Roboto Mono"/>
                        </a:rPr>
                        <a:t>::/0</a:t>
                      </a:r>
                      <a:endParaRPr sz="8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lang="en" sz="800">
                          <a:solidFill>
                            <a:srgbClr val="D9D9D9"/>
                          </a:solidFill>
                          <a:latin typeface="Roboto Mono"/>
                          <a:ea typeface="Roboto Mono"/>
                          <a:cs typeface="Roboto Mono"/>
                          <a:sym typeface="Roboto Mono"/>
                        </a:rPr>
                        <a:t>TCP</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lang="en" sz="800">
                          <a:solidFill>
                            <a:srgbClr val="D9D9D9"/>
                          </a:solidFill>
                          <a:latin typeface="Roboto Mono"/>
                          <a:ea typeface="Roboto Mono"/>
                          <a:cs typeface="Roboto Mono"/>
                          <a:sym typeface="Roboto Mono"/>
                        </a:rPr>
                        <a:t>HTTP</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lang="en" sz="800">
                          <a:solidFill>
                            <a:srgbClr val="D9D9D9"/>
                          </a:solidFill>
                          <a:latin typeface="Roboto Mono"/>
                          <a:ea typeface="Roboto Mono"/>
                          <a:cs typeface="Roboto Mono"/>
                          <a:sym typeface="Roboto Mono"/>
                        </a:rPr>
                        <a:t>Allow outbound HTTP access to any IPv6 address.</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0525">
                <a:tc>
                  <a:txBody>
                    <a:bodyPr/>
                    <a:lstStyle/>
                    <a:p>
                      <a:pPr indent="0" lvl="0" marL="0" rtl="0" algn="l">
                        <a:lnSpc>
                          <a:spcPct val="115000"/>
                        </a:lnSpc>
                        <a:spcBef>
                          <a:spcPts val="0"/>
                        </a:spcBef>
                        <a:spcAft>
                          <a:spcPts val="800"/>
                        </a:spcAft>
                        <a:buNone/>
                      </a:pPr>
                      <a:r>
                        <a:rPr lang="en" sz="800">
                          <a:solidFill>
                            <a:srgbClr val="D9D9D9"/>
                          </a:solidFill>
                          <a:latin typeface="Roboto Mono"/>
                          <a:ea typeface="Roboto Mono"/>
                          <a:cs typeface="Roboto Mono"/>
                          <a:sym typeface="Roboto Mono"/>
                        </a:rPr>
                        <a:t>::/0</a:t>
                      </a:r>
                      <a:endParaRPr sz="8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lang="en" sz="800">
                          <a:solidFill>
                            <a:srgbClr val="D9D9D9"/>
                          </a:solidFill>
                          <a:latin typeface="Roboto Mono"/>
                          <a:ea typeface="Roboto Mono"/>
                          <a:cs typeface="Roboto Mono"/>
                          <a:sym typeface="Roboto Mono"/>
                        </a:rPr>
                        <a:t>TCP</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lang="en" sz="800">
                          <a:solidFill>
                            <a:srgbClr val="D9D9D9"/>
                          </a:solidFill>
                          <a:latin typeface="Roboto Mono"/>
                          <a:ea typeface="Roboto Mono"/>
                          <a:cs typeface="Roboto Mono"/>
                          <a:sym typeface="Roboto Mono"/>
                        </a:rPr>
                        <a:t>HTTPS</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lang="en" sz="800">
                          <a:solidFill>
                            <a:srgbClr val="D9D9D9"/>
                          </a:solidFill>
                          <a:latin typeface="Roboto Mono"/>
                          <a:ea typeface="Roboto Mono"/>
                          <a:cs typeface="Roboto Mono"/>
                          <a:sym typeface="Roboto Mono"/>
                        </a:rPr>
                        <a:t>Allow outbound HTTPS access to any IPv6 address.</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40" name="Google Shape;140;p22"/>
          <p:cNvSpPr txBox="1"/>
          <p:nvPr/>
        </p:nvSpPr>
        <p:spPr>
          <a:xfrm>
            <a:off x="914400" y="990600"/>
            <a:ext cx="7822500" cy="695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1200"/>
              </a:spcBef>
              <a:spcAft>
                <a:spcPts val="1200"/>
              </a:spcAft>
              <a:buNone/>
            </a:pPr>
            <a:r>
              <a:rPr lang="en" sz="800">
                <a:solidFill>
                  <a:srgbClr val="444444"/>
                </a:solidFill>
                <a:highlight>
                  <a:srgbClr val="FFFFFF"/>
                </a:highlight>
                <a:latin typeface="Roboto Mono"/>
                <a:ea typeface="Roboto Mono"/>
                <a:cs typeface="Roboto Mono"/>
                <a:sym typeface="Roboto Mono"/>
              </a:rPr>
              <a:t>F</a:t>
            </a:r>
            <a:r>
              <a:rPr lang="en" sz="800">
                <a:solidFill>
                  <a:srgbClr val="444444"/>
                </a:solidFill>
                <a:highlight>
                  <a:srgbClr val="FFFFFF"/>
                </a:highlight>
                <a:latin typeface="Roboto Mono"/>
                <a:ea typeface="Roboto Mono"/>
                <a:cs typeface="Roboto Mono"/>
                <a:sym typeface="Roboto Mono"/>
              </a:rPr>
              <a:t>ollowing are IPv6-specific rules for the WebServerSG security group (which are in addition to the rules listed above)</a:t>
            </a:r>
            <a:endParaRPr sz="800">
              <a:solidFill>
                <a:srgbClr val="444444"/>
              </a:solidFill>
              <a:highlight>
                <a:srgbClr val="FFFFFF"/>
              </a:highlight>
              <a:latin typeface="Roboto Mono"/>
              <a:ea typeface="Roboto Mono"/>
              <a:cs typeface="Roboto Mono"/>
              <a:sym typeface="Roboto Mono"/>
            </a:endParaRPr>
          </a:p>
        </p:txBody>
      </p:sp>
      <p:graphicFrame>
        <p:nvGraphicFramePr>
          <p:cNvPr id="141" name="Google Shape;141;p22"/>
          <p:cNvGraphicFramePr/>
          <p:nvPr/>
        </p:nvGraphicFramePr>
        <p:xfrm>
          <a:off x="533400" y="3886200"/>
          <a:ext cx="3000000" cy="3000000"/>
        </p:xfrm>
        <a:graphic>
          <a:graphicData uri="http://schemas.openxmlformats.org/drawingml/2006/table">
            <a:tbl>
              <a:tblPr>
                <a:noFill/>
                <a:tableStyleId>{FAA5C3A9-5D83-4866-A8E6-11F322724366}</a:tableStyleId>
              </a:tblPr>
              <a:tblGrid>
                <a:gridCol w="1033900"/>
                <a:gridCol w="793700"/>
                <a:gridCol w="1013000"/>
                <a:gridCol w="3989375"/>
              </a:tblGrid>
              <a:tr h="174025">
                <a:tc gridSpan="4">
                  <a:txBody>
                    <a:bodyPr/>
                    <a:lstStyle/>
                    <a:p>
                      <a:pPr indent="0" lvl="0" marL="0" rtl="0" algn="l">
                        <a:lnSpc>
                          <a:spcPct val="150000"/>
                        </a:lnSpc>
                        <a:spcBef>
                          <a:spcPts val="0"/>
                        </a:spcBef>
                        <a:spcAft>
                          <a:spcPts val="0"/>
                        </a:spcAft>
                        <a:buNone/>
                      </a:pPr>
                      <a:r>
                        <a:rPr b="1" lang="en" sz="900">
                          <a:latin typeface="Roboto Mono"/>
                          <a:ea typeface="Roboto Mono"/>
                          <a:cs typeface="Roboto Mono"/>
                          <a:sym typeface="Roboto Mono"/>
                        </a:rPr>
                        <a:t>Outbound</a:t>
                      </a:r>
                      <a:endParaRPr b="1" sz="900">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FFFFFF"/>
                    </a:solidFill>
                  </a:tcPr>
                </a:tc>
                <a:tc hMerge="1"/>
                <a:tc hMerge="1"/>
                <a:tc hMerge="1"/>
              </a:tr>
              <a:tr h="144200">
                <a:tc>
                  <a:txBody>
                    <a:bodyPr/>
                    <a:lstStyle/>
                    <a:p>
                      <a:pPr indent="0" lvl="0" marL="0" rtl="0" algn="l">
                        <a:lnSpc>
                          <a:spcPct val="115000"/>
                        </a:lnSpc>
                        <a:spcBef>
                          <a:spcPts val="0"/>
                        </a:spcBef>
                        <a:spcAft>
                          <a:spcPts val="800"/>
                        </a:spcAft>
                        <a:buNone/>
                      </a:pPr>
                      <a:r>
                        <a:rPr b="1" lang="en" sz="900">
                          <a:latin typeface="Roboto Mono"/>
                          <a:ea typeface="Roboto Mono"/>
                          <a:cs typeface="Roboto Mono"/>
                          <a:sym typeface="Roboto Mono"/>
                        </a:rPr>
                        <a:t>Destination</a:t>
                      </a:r>
                      <a:endParaRPr b="1" sz="900">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800"/>
                        </a:spcAft>
                        <a:buNone/>
                      </a:pPr>
                      <a:r>
                        <a:rPr b="1" lang="en" sz="900">
                          <a:latin typeface="Roboto Mono"/>
                          <a:ea typeface="Roboto Mono"/>
                          <a:cs typeface="Roboto Mono"/>
                          <a:sym typeface="Roboto Mono"/>
                        </a:rPr>
                        <a:t>Protocol</a:t>
                      </a:r>
                      <a:endParaRPr b="1" sz="900">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800"/>
                        </a:spcAft>
                        <a:buNone/>
                      </a:pPr>
                      <a:r>
                        <a:rPr b="1" lang="en" sz="900">
                          <a:latin typeface="Roboto Mono"/>
                          <a:ea typeface="Roboto Mono"/>
                          <a:cs typeface="Roboto Mono"/>
                          <a:sym typeface="Roboto Mono"/>
                        </a:rPr>
                        <a:t>Port Range</a:t>
                      </a:r>
                      <a:endParaRPr b="1" sz="900">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800"/>
                        </a:spcAft>
                        <a:buNone/>
                      </a:pPr>
                      <a:r>
                        <a:rPr b="1" lang="en" sz="900">
                          <a:latin typeface="Roboto Mono"/>
                          <a:ea typeface="Roboto Mono"/>
                          <a:cs typeface="Roboto Mono"/>
                          <a:sym typeface="Roboto Mono"/>
                        </a:rPr>
                        <a:t>Comments</a:t>
                      </a:r>
                      <a:endParaRPr b="1" sz="900">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74025">
                <a:tc>
                  <a:txBody>
                    <a:bodyPr/>
                    <a:lstStyle/>
                    <a:p>
                      <a:pPr indent="0" lvl="0" marL="0" rtl="0" algn="l">
                        <a:lnSpc>
                          <a:spcPct val="150000"/>
                        </a:lnSpc>
                        <a:spcBef>
                          <a:spcPts val="0"/>
                        </a:spcBef>
                        <a:spcAft>
                          <a:spcPts val="0"/>
                        </a:spcAft>
                        <a:buNone/>
                      </a:pPr>
                      <a:r>
                        <a:rPr lang="en" sz="900">
                          <a:latin typeface="Roboto Mono"/>
                          <a:ea typeface="Roboto Mono"/>
                          <a:cs typeface="Roboto Mono"/>
                          <a:sym typeface="Roboto Mono"/>
                        </a:rPr>
                        <a:t>::/0</a:t>
                      </a:r>
                      <a:endParaRPr sz="900">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50000"/>
                        </a:lnSpc>
                        <a:spcBef>
                          <a:spcPts val="0"/>
                        </a:spcBef>
                        <a:spcAft>
                          <a:spcPts val="0"/>
                        </a:spcAft>
                        <a:buNone/>
                      </a:pPr>
                      <a:r>
                        <a:rPr lang="en" sz="900">
                          <a:latin typeface="Roboto Mono"/>
                          <a:ea typeface="Roboto Mono"/>
                          <a:cs typeface="Roboto Mono"/>
                          <a:sym typeface="Roboto Mono"/>
                        </a:rPr>
                        <a:t>TCP</a:t>
                      </a:r>
                      <a:endParaRPr sz="900">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50000"/>
                        </a:lnSpc>
                        <a:spcBef>
                          <a:spcPts val="0"/>
                        </a:spcBef>
                        <a:spcAft>
                          <a:spcPts val="0"/>
                        </a:spcAft>
                        <a:buNone/>
                      </a:pPr>
                      <a:r>
                        <a:rPr lang="en" sz="900">
                          <a:latin typeface="Roboto Mono"/>
                          <a:ea typeface="Roboto Mono"/>
                          <a:cs typeface="Roboto Mono"/>
                          <a:sym typeface="Roboto Mono"/>
                        </a:rPr>
                        <a:t>80</a:t>
                      </a:r>
                      <a:endParaRPr sz="900">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50000"/>
                        </a:lnSpc>
                        <a:spcBef>
                          <a:spcPts val="0"/>
                        </a:spcBef>
                        <a:spcAft>
                          <a:spcPts val="0"/>
                        </a:spcAft>
                        <a:buNone/>
                      </a:pPr>
                      <a:r>
                        <a:rPr lang="en" sz="900">
                          <a:latin typeface="Roboto Mono"/>
                          <a:ea typeface="Roboto Mono"/>
                          <a:cs typeface="Roboto Mono"/>
                          <a:sym typeface="Roboto Mono"/>
                        </a:rPr>
                        <a:t>Allow outbound HTTP access to any IPv6 address.</a:t>
                      </a:r>
                      <a:endParaRPr sz="900">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74025">
                <a:tc>
                  <a:txBody>
                    <a:bodyPr/>
                    <a:lstStyle/>
                    <a:p>
                      <a:pPr indent="0" lvl="0" marL="0" rtl="0" algn="l">
                        <a:lnSpc>
                          <a:spcPct val="150000"/>
                        </a:lnSpc>
                        <a:spcBef>
                          <a:spcPts val="0"/>
                        </a:spcBef>
                        <a:spcAft>
                          <a:spcPts val="0"/>
                        </a:spcAft>
                        <a:buNone/>
                      </a:pPr>
                      <a:r>
                        <a:rPr lang="en" sz="900">
                          <a:latin typeface="Roboto Mono"/>
                          <a:ea typeface="Roboto Mono"/>
                          <a:cs typeface="Roboto Mono"/>
                          <a:sym typeface="Roboto Mono"/>
                        </a:rPr>
                        <a:t>::/0</a:t>
                      </a:r>
                      <a:endParaRPr sz="900">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50000"/>
                        </a:lnSpc>
                        <a:spcBef>
                          <a:spcPts val="0"/>
                        </a:spcBef>
                        <a:spcAft>
                          <a:spcPts val="0"/>
                        </a:spcAft>
                        <a:buNone/>
                      </a:pPr>
                      <a:r>
                        <a:rPr lang="en" sz="900">
                          <a:latin typeface="Roboto Mono"/>
                          <a:ea typeface="Roboto Mono"/>
                          <a:cs typeface="Roboto Mono"/>
                          <a:sym typeface="Roboto Mono"/>
                        </a:rPr>
                        <a:t>TCP</a:t>
                      </a:r>
                      <a:endParaRPr sz="900">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50000"/>
                        </a:lnSpc>
                        <a:spcBef>
                          <a:spcPts val="0"/>
                        </a:spcBef>
                        <a:spcAft>
                          <a:spcPts val="0"/>
                        </a:spcAft>
                        <a:buNone/>
                      </a:pPr>
                      <a:r>
                        <a:rPr lang="en" sz="900">
                          <a:latin typeface="Roboto Mono"/>
                          <a:ea typeface="Roboto Mono"/>
                          <a:cs typeface="Roboto Mono"/>
                          <a:sym typeface="Roboto Mono"/>
                        </a:rPr>
                        <a:t>443</a:t>
                      </a:r>
                      <a:endParaRPr sz="900">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50000"/>
                        </a:lnSpc>
                        <a:spcBef>
                          <a:spcPts val="0"/>
                        </a:spcBef>
                        <a:spcAft>
                          <a:spcPts val="0"/>
                        </a:spcAft>
                        <a:buNone/>
                      </a:pPr>
                      <a:r>
                        <a:rPr lang="en" sz="900">
                          <a:latin typeface="Roboto Mono"/>
                          <a:ea typeface="Roboto Mono"/>
                          <a:cs typeface="Roboto Mono"/>
                          <a:sym typeface="Roboto Mono"/>
                        </a:rPr>
                        <a:t>Allow outbound HTTPS access to any IPv6 address.</a:t>
                      </a:r>
                      <a:endParaRPr sz="900">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sp>
        <p:nvSpPr>
          <p:cNvPr id="142" name="Google Shape;142;p22"/>
          <p:cNvSpPr txBox="1"/>
          <p:nvPr/>
        </p:nvSpPr>
        <p:spPr>
          <a:xfrm>
            <a:off x="996200" y="3581400"/>
            <a:ext cx="7942200" cy="419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1200"/>
              </a:spcBef>
              <a:spcAft>
                <a:spcPts val="1200"/>
              </a:spcAft>
              <a:buNone/>
            </a:pPr>
            <a:r>
              <a:rPr lang="en" sz="800">
                <a:solidFill>
                  <a:srgbClr val="444444"/>
                </a:solidFill>
                <a:highlight>
                  <a:srgbClr val="FFFFFF"/>
                </a:highlight>
                <a:latin typeface="Roboto Mono"/>
                <a:ea typeface="Roboto Mono"/>
                <a:cs typeface="Roboto Mono"/>
                <a:sym typeface="Roboto Mono"/>
              </a:rPr>
              <a:t>Fo</a:t>
            </a:r>
            <a:r>
              <a:rPr lang="en" sz="800">
                <a:solidFill>
                  <a:srgbClr val="444444"/>
                </a:solidFill>
                <a:highlight>
                  <a:srgbClr val="FFFFFF"/>
                </a:highlight>
                <a:latin typeface="Roboto Mono"/>
                <a:ea typeface="Roboto Mono"/>
                <a:cs typeface="Roboto Mono"/>
                <a:sym typeface="Roboto Mono"/>
              </a:rPr>
              <a:t>llowing are the IPv6-specific rules for the DBServerSG security group (which are in addition to the rules listed above).</a:t>
            </a:r>
            <a:endParaRPr sz="800">
              <a:solidFill>
                <a:srgbClr val="444444"/>
              </a:solidFill>
              <a:highlight>
                <a:srgbClr val="FFFFFF"/>
              </a:highlight>
              <a:latin typeface="Roboto Mono"/>
              <a:ea typeface="Roboto Mono"/>
              <a:cs typeface="Roboto Mono"/>
              <a:sym typeface="Roboto Mono"/>
            </a:endParaRPr>
          </a:p>
        </p:txBody>
      </p:sp>
      <p:sp>
        <p:nvSpPr>
          <p:cNvPr id="143" name="Google Shape;143;p22"/>
          <p:cNvSpPr txBox="1"/>
          <p:nvPr/>
        </p:nvSpPr>
        <p:spPr>
          <a:xfrm>
            <a:off x="1143000" y="1393125"/>
            <a:ext cx="13860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swald"/>
                <a:ea typeface="Oswald"/>
                <a:cs typeface="Oswald"/>
                <a:sym typeface="Oswald"/>
              </a:rPr>
              <a:t>WebServerSG </a:t>
            </a:r>
            <a:endParaRPr/>
          </a:p>
        </p:txBody>
      </p:sp>
      <p:sp>
        <p:nvSpPr>
          <p:cNvPr id="144" name="Google Shape;144;p22"/>
          <p:cNvSpPr txBox="1"/>
          <p:nvPr/>
        </p:nvSpPr>
        <p:spPr>
          <a:xfrm>
            <a:off x="1295400" y="3810000"/>
            <a:ext cx="12588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Oswald"/>
                <a:ea typeface="Oswald"/>
                <a:cs typeface="Oswald"/>
                <a:sym typeface="Oswald"/>
              </a:rPr>
              <a:t>DBServerSG</a:t>
            </a:r>
            <a:endParaRPr>
              <a:solidFill>
                <a:srgbClr val="0000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Security Group &amp; Network ACL</a:t>
            </a:r>
            <a:endParaRPr sz="1800"/>
          </a:p>
        </p:txBody>
      </p:sp>
      <p:sp>
        <p:nvSpPr>
          <p:cNvPr id="150" name="Google Shape;150;p23"/>
          <p:cNvSpPr txBox="1"/>
          <p:nvPr/>
        </p:nvSpPr>
        <p:spPr>
          <a:xfrm>
            <a:off x="304800" y="762000"/>
            <a:ext cx="4029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FFFF"/>
                </a:solidFill>
                <a:latin typeface="Roboto Mono"/>
                <a:ea typeface="Roboto Mono"/>
                <a:cs typeface="Roboto Mono"/>
                <a:sym typeface="Roboto Mono"/>
              </a:rPr>
              <a:t>Security Groups </a:t>
            </a:r>
            <a:endParaRPr sz="1100">
              <a:solidFill>
                <a:srgbClr val="00FFFF"/>
              </a:solidFill>
              <a:latin typeface="Roboto Mono"/>
              <a:ea typeface="Roboto Mono"/>
              <a:cs typeface="Roboto Mono"/>
              <a:sym typeface="Roboto Mono"/>
            </a:endParaRPr>
          </a:p>
          <a:p>
            <a:pPr indent="0" lvl="0" marL="0" rtl="0" algn="l">
              <a:spcBef>
                <a:spcPts val="1000"/>
              </a:spcBef>
              <a:spcAft>
                <a:spcPts val="0"/>
              </a:spcAft>
              <a:buNone/>
            </a:pPr>
            <a:r>
              <a:rPr lang="en" sz="1000">
                <a:solidFill>
                  <a:srgbClr val="D9D9D9"/>
                </a:solidFill>
                <a:latin typeface="Roboto Mono"/>
                <a:ea typeface="Roboto Mono"/>
                <a:cs typeface="Roboto Mono"/>
                <a:sym typeface="Roboto Mono"/>
              </a:rPr>
              <a:t>You can specify allow rules, but not deny rules.</a:t>
            </a:r>
            <a:endParaRPr sz="1000">
              <a:solidFill>
                <a:srgbClr val="D9D9D9"/>
              </a:solidFill>
              <a:latin typeface="Roboto Mono"/>
              <a:ea typeface="Roboto Mono"/>
              <a:cs typeface="Roboto Mono"/>
              <a:sym typeface="Roboto Mono"/>
            </a:endParaRPr>
          </a:p>
          <a:p>
            <a:pPr indent="0" lvl="0" marL="0" rtl="0" algn="l">
              <a:spcBef>
                <a:spcPts val="1000"/>
              </a:spcBef>
              <a:spcAft>
                <a:spcPts val="0"/>
              </a:spcAft>
              <a:buNone/>
            </a:pPr>
            <a:r>
              <a:rPr lang="en" sz="1000">
                <a:solidFill>
                  <a:srgbClr val="D9D9D9"/>
                </a:solidFill>
                <a:latin typeface="Roboto Mono"/>
                <a:ea typeface="Roboto Mono"/>
                <a:cs typeface="Roboto Mono"/>
                <a:sym typeface="Roboto Mono"/>
              </a:rPr>
              <a:t>When you create a security group, it has no inbound rules.</a:t>
            </a:r>
            <a:endParaRPr sz="1000">
              <a:solidFill>
                <a:srgbClr val="D9D9D9"/>
              </a:solidFill>
              <a:latin typeface="Roboto Mono"/>
              <a:ea typeface="Roboto Mono"/>
              <a:cs typeface="Roboto Mono"/>
              <a:sym typeface="Roboto Mono"/>
            </a:endParaRPr>
          </a:p>
          <a:p>
            <a:pPr indent="0" lvl="0" marL="0" rtl="0" algn="l">
              <a:spcBef>
                <a:spcPts val="1000"/>
              </a:spcBef>
              <a:spcAft>
                <a:spcPts val="0"/>
              </a:spcAft>
              <a:buNone/>
            </a:pPr>
            <a:r>
              <a:rPr lang="en" sz="1000">
                <a:solidFill>
                  <a:srgbClr val="D9D9D9"/>
                </a:solidFill>
                <a:latin typeface="Roboto Mono"/>
                <a:ea typeface="Roboto Mono"/>
                <a:cs typeface="Roboto Mono"/>
                <a:sym typeface="Roboto Mono"/>
              </a:rPr>
              <a:t>By default, a security group includes an outbound rule that allows all outbound traffic.</a:t>
            </a:r>
            <a:endParaRPr sz="1000">
              <a:solidFill>
                <a:srgbClr val="D9D9D9"/>
              </a:solidFill>
              <a:latin typeface="Roboto Mono"/>
              <a:ea typeface="Roboto Mono"/>
              <a:cs typeface="Roboto Mono"/>
              <a:sym typeface="Roboto Mono"/>
            </a:endParaRPr>
          </a:p>
          <a:p>
            <a:pPr indent="0" lvl="0" marL="0" rtl="0" algn="l">
              <a:spcBef>
                <a:spcPts val="1000"/>
              </a:spcBef>
              <a:spcAft>
                <a:spcPts val="0"/>
              </a:spcAft>
              <a:buNone/>
            </a:pPr>
            <a:r>
              <a:rPr lang="en" sz="1000">
                <a:solidFill>
                  <a:srgbClr val="D9D9D9"/>
                </a:solidFill>
                <a:latin typeface="Roboto Mono"/>
                <a:ea typeface="Roboto Mono"/>
                <a:cs typeface="Roboto Mono"/>
                <a:sym typeface="Roboto Mono"/>
              </a:rPr>
              <a:t>Security groups are stateful — if you send a request from your instance, the response traffic for that request is allowed to flow in regardless of inbound security group rules. Responses to allowed inbound traffic are allowed to flow out, regardless of outbound rules.</a:t>
            </a:r>
            <a:endParaRPr sz="1000">
              <a:solidFill>
                <a:srgbClr val="D9D9D9"/>
              </a:solidFill>
              <a:latin typeface="Roboto Mono"/>
              <a:ea typeface="Roboto Mono"/>
              <a:cs typeface="Roboto Mono"/>
              <a:sym typeface="Roboto Mono"/>
            </a:endParaRPr>
          </a:p>
          <a:p>
            <a:pPr indent="0" lvl="0" marL="0" rtl="0" algn="l">
              <a:spcBef>
                <a:spcPts val="1000"/>
              </a:spcBef>
              <a:spcAft>
                <a:spcPts val="0"/>
              </a:spcAft>
              <a:buNone/>
            </a:pPr>
            <a:r>
              <a:rPr lang="en" sz="1000">
                <a:solidFill>
                  <a:srgbClr val="D9D9D9"/>
                </a:solidFill>
                <a:latin typeface="Roboto Mono"/>
                <a:ea typeface="Roboto Mono"/>
                <a:cs typeface="Roboto Mono"/>
                <a:sym typeface="Roboto Mono"/>
              </a:rPr>
              <a:t>Instances associated with a security group can't talk to each other unless you add rules allowing it (exception: the default security group has these rules by default). </a:t>
            </a:r>
            <a:endParaRPr sz="1000">
              <a:solidFill>
                <a:srgbClr val="D9D9D9"/>
              </a:solidFill>
              <a:latin typeface="Roboto Mono"/>
              <a:ea typeface="Roboto Mono"/>
              <a:cs typeface="Roboto Mono"/>
              <a:sym typeface="Roboto Mono"/>
            </a:endParaRPr>
          </a:p>
          <a:p>
            <a:pPr indent="0" lvl="0" marL="0" rtl="0" algn="l">
              <a:spcBef>
                <a:spcPts val="1000"/>
              </a:spcBef>
              <a:spcAft>
                <a:spcPts val="0"/>
              </a:spcAft>
              <a:buNone/>
            </a:pPr>
            <a:r>
              <a:rPr lang="en" sz="1000">
                <a:solidFill>
                  <a:srgbClr val="D9D9D9"/>
                </a:solidFill>
                <a:latin typeface="Roboto Mono"/>
                <a:ea typeface="Roboto Mono"/>
                <a:cs typeface="Roboto Mono"/>
                <a:sym typeface="Roboto Mono"/>
              </a:rPr>
              <a:t>Security groups are associated with network interfaces.</a:t>
            </a:r>
            <a:endParaRPr sz="1000">
              <a:solidFill>
                <a:srgbClr val="D9D9D9"/>
              </a:solidFill>
              <a:latin typeface="Roboto Mono"/>
              <a:ea typeface="Roboto Mono"/>
              <a:cs typeface="Roboto Mono"/>
              <a:sym typeface="Roboto Mono"/>
            </a:endParaRPr>
          </a:p>
          <a:p>
            <a:pPr indent="0" lvl="0" marL="0" rtl="0" algn="l">
              <a:spcBef>
                <a:spcPts val="1000"/>
              </a:spcBef>
              <a:spcAft>
                <a:spcPts val="1000"/>
              </a:spcAft>
              <a:buNone/>
            </a:pPr>
            <a:r>
              <a:t/>
            </a:r>
            <a:endParaRPr sz="1000">
              <a:solidFill>
                <a:srgbClr val="D9D9D9"/>
              </a:solidFill>
              <a:latin typeface="Roboto Mono"/>
              <a:ea typeface="Roboto Mono"/>
              <a:cs typeface="Roboto Mono"/>
              <a:sym typeface="Roboto Mono"/>
            </a:endParaRPr>
          </a:p>
        </p:txBody>
      </p:sp>
      <p:sp>
        <p:nvSpPr>
          <p:cNvPr id="151" name="Google Shape;151;p23"/>
          <p:cNvSpPr txBox="1"/>
          <p:nvPr/>
        </p:nvSpPr>
        <p:spPr>
          <a:xfrm>
            <a:off x="4572000" y="762000"/>
            <a:ext cx="4029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FFFF"/>
                </a:solidFill>
                <a:latin typeface="Roboto Mono"/>
                <a:ea typeface="Roboto Mono"/>
                <a:cs typeface="Roboto Mono"/>
                <a:sym typeface="Roboto Mono"/>
              </a:rPr>
              <a:t>Network ACL</a:t>
            </a:r>
            <a:endParaRPr sz="1100">
              <a:solidFill>
                <a:srgbClr val="00FFFF"/>
              </a:solidFill>
              <a:latin typeface="Roboto Mono"/>
              <a:ea typeface="Roboto Mono"/>
              <a:cs typeface="Roboto Mono"/>
              <a:sym typeface="Roboto Mono"/>
            </a:endParaRPr>
          </a:p>
          <a:p>
            <a:pPr indent="0" lvl="0" marL="0" rtl="0" algn="l">
              <a:spcBef>
                <a:spcPts val="1000"/>
              </a:spcBef>
              <a:spcAft>
                <a:spcPts val="0"/>
              </a:spcAft>
              <a:buNone/>
            </a:pPr>
            <a:r>
              <a:rPr lang="en" sz="1000">
                <a:solidFill>
                  <a:srgbClr val="D9D9D9"/>
                </a:solidFill>
                <a:latin typeface="Roboto Mono"/>
                <a:ea typeface="Roboto Mono"/>
                <a:cs typeface="Roboto Mono"/>
                <a:sym typeface="Roboto Mono"/>
              </a:rPr>
              <a:t>Your VPC automatically comes with a modifiable default NACL. By default, it allows all inbound and outbound IPv4 and if applicable, IPv6 traffic</a:t>
            </a:r>
            <a:endParaRPr sz="1000">
              <a:solidFill>
                <a:srgbClr val="D9D9D9"/>
              </a:solidFill>
              <a:latin typeface="Roboto Mono"/>
              <a:ea typeface="Roboto Mono"/>
              <a:cs typeface="Roboto Mono"/>
              <a:sym typeface="Roboto Mono"/>
            </a:endParaRPr>
          </a:p>
          <a:p>
            <a:pPr indent="0" lvl="0" marL="0" rtl="0" algn="l">
              <a:spcBef>
                <a:spcPts val="1000"/>
              </a:spcBef>
              <a:spcAft>
                <a:spcPts val="0"/>
              </a:spcAft>
              <a:buNone/>
            </a:pPr>
            <a:r>
              <a:rPr lang="en" sz="1000">
                <a:solidFill>
                  <a:srgbClr val="D9D9D9"/>
                </a:solidFill>
                <a:latin typeface="Roboto Mono"/>
                <a:ea typeface="Roboto Mono"/>
                <a:cs typeface="Roboto Mono"/>
                <a:sym typeface="Roboto Mono"/>
              </a:rPr>
              <a:t>You can create a custom NACL and associate it with a subnet. By default, each custom NACL denies all inbound and outbound traffic until you add rules. </a:t>
            </a:r>
            <a:endParaRPr sz="1000">
              <a:solidFill>
                <a:srgbClr val="D9D9D9"/>
              </a:solidFill>
              <a:latin typeface="Roboto Mono"/>
              <a:ea typeface="Roboto Mono"/>
              <a:cs typeface="Roboto Mono"/>
              <a:sym typeface="Roboto Mono"/>
            </a:endParaRPr>
          </a:p>
          <a:p>
            <a:pPr indent="0" lvl="0" marL="0" rtl="0" algn="l">
              <a:spcBef>
                <a:spcPts val="1000"/>
              </a:spcBef>
              <a:spcAft>
                <a:spcPts val="0"/>
              </a:spcAft>
              <a:buNone/>
            </a:pPr>
            <a:r>
              <a:rPr lang="en" sz="1000">
                <a:solidFill>
                  <a:srgbClr val="D9D9D9"/>
                </a:solidFill>
                <a:latin typeface="Roboto Mono"/>
                <a:ea typeface="Roboto Mono"/>
                <a:cs typeface="Roboto Mono"/>
                <a:sym typeface="Roboto Mono"/>
              </a:rPr>
              <a:t>Each subnet in your VPC must be associated with a NACL. If you don't, the subnet is automatically associated with the default NACL. </a:t>
            </a:r>
            <a:endParaRPr sz="1000">
              <a:solidFill>
                <a:srgbClr val="D9D9D9"/>
              </a:solidFill>
              <a:latin typeface="Roboto Mono"/>
              <a:ea typeface="Roboto Mono"/>
              <a:cs typeface="Roboto Mono"/>
              <a:sym typeface="Roboto Mono"/>
            </a:endParaRPr>
          </a:p>
          <a:p>
            <a:pPr indent="0" lvl="0" marL="0" rtl="0" algn="l">
              <a:spcBef>
                <a:spcPts val="1000"/>
              </a:spcBef>
              <a:spcAft>
                <a:spcPts val="0"/>
              </a:spcAft>
              <a:buNone/>
            </a:pPr>
            <a:r>
              <a:rPr lang="en" sz="1000">
                <a:solidFill>
                  <a:srgbClr val="D9D9D9"/>
                </a:solidFill>
                <a:latin typeface="Roboto Mono"/>
                <a:ea typeface="Roboto Mono"/>
                <a:cs typeface="Roboto Mono"/>
                <a:sym typeface="Roboto Mono"/>
              </a:rPr>
              <a:t>You can associate a NACL with multiple subnets; however, a subnet can be associated with only one NACL at a time. </a:t>
            </a:r>
            <a:endParaRPr sz="1000">
              <a:solidFill>
                <a:srgbClr val="D9D9D9"/>
              </a:solidFill>
              <a:latin typeface="Roboto Mono"/>
              <a:ea typeface="Roboto Mono"/>
              <a:cs typeface="Roboto Mono"/>
              <a:sym typeface="Roboto Mono"/>
            </a:endParaRPr>
          </a:p>
          <a:p>
            <a:pPr indent="0" lvl="0" marL="0" rtl="0" algn="l">
              <a:spcBef>
                <a:spcPts val="1000"/>
              </a:spcBef>
              <a:spcAft>
                <a:spcPts val="0"/>
              </a:spcAft>
              <a:buNone/>
            </a:pPr>
            <a:r>
              <a:rPr lang="en" sz="1000">
                <a:solidFill>
                  <a:srgbClr val="D9D9D9"/>
                </a:solidFill>
                <a:latin typeface="Roboto Mono"/>
                <a:ea typeface="Roboto Mono"/>
                <a:cs typeface="Roboto Mono"/>
                <a:sym typeface="Roboto Mono"/>
              </a:rPr>
              <a:t>A NACL contains a numbered list of rules that we evaluate in order</a:t>
            </a:r>
            <a:endParaRPr sz="1000">
              <a:solidFill>
                <a:srgbClr val="D9D9D9"/>
              </a:solidFill>
              <a:latin typeface="Roboto Mono"/>
              <a:ea typeface="Roboto Mono"/>
              <a:cs typeface="Roboto Mono"/>
              <a:sym typeface="Roboto Mono"/>
            </a:endParaRPr>
          </a:p>
          <a:p>
            <a:pPr indent="0" lvl="0" marL="0" rtl="0" algn="l">
              <a:spcBef>
                <a:spcPts val="1000"/>
              </a:spcBef>
              <a:spcAft>
                <a:spcPts val="0"/>
              </a:spcAft>
              <a:buNone/>
            </a:pPr>
            <a:r>
              <a:rPr lang="en" sz="1000">
                <a:solidFill>
                  <a:srgbClr val="D9D9D9"/>
                </a:solidFill>
                <a:latin typeface="Roboto Mono"/>
                <a:ea typeface="Roboto Mono"/>
                <a:cs typeface="Roboto Mono"/>
                <a:sym typeface="Roboto Mono"/>
              </a:rPr>
              <a:t>A NACL has separate inbound and outbound rules, and each rule can either allow or deny traffic. </a:t>
            </a:r>
            <a:endParaRPr sz="1000">
              <a:solidFill>
                <a:srgbClr val="D9D9D9"/>
              </a:solidFill>
              <a:latin typeface="Roboto Mono"/>
              <a:ea typeface="Roboto Mono"/>
              <a:cs typeface="Roboto Mono"/>
              <a:sym typeface="Roboto Mono"/>
            </a:endParaRPr>
          </a:p>
          <a:p>
            <a:pPr indent="0" lvl="0" marL="0" rtl="0" algn="l">
              <a:spcBef>
                <a:spcPts val="1000"/>
              </a:spcBef>
              <a:spcAft>
                <a:spcPts val="1000"/>
              </a:spcAft>
              <a:buNone/>
            </a:pPr>
            <a:r>
              <a:rPr lang="en" sz="1000">
                <a:solidFill>
                  <a:srgbClr val="D9D9D9"/>
                </a:solidFill>
                <a:latin typeface="Roboto Mono"/>
                <a:ea typeface="Roboto Mono"/>
                <a:cs typeface="Roboto Mono"/>
                <a:sym typeface="Roboto Mono"/>
              </a:rPr>
              <a:t>NACLs are stateless; responses to allowed inbound traffic are subject to the rules for outbound traffic (and vice versa).</a:t>
            </a:r>
            <a:endParaRPr sz="1000">
              <a:solidFill>
                <a:srgbClr val="D9D9D9"/>
              </a:solidFill>
              <a:latin typeface="Roboto Mono"/>
              <a:ea typeface="Roboto Mono"/>
              <a:cs typeface="Roboto Mono"/>
              <a:sym typeface="Roboto Mono"/>
            </a:endParaRPr>
          </a:p>
        </p:txBody>
      </p:sp>
      <p:sp>
        <p:nvSpPr>
          <p:cNvPr id="152" name="Google Shape;152;p23"/>
          <p:cNvSpPr txBox="1"/>
          <p:nvPr/>
        </p:nvSpPr>
        <p:spPr>
          <a:xfrm>
            <a:off x="3581400" y="152400"/>
            <a:ext cx="3586200" cy="4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FFFF"/>
                </a:solidFill>
                <a:latin typeface="Roboto Mono"/>
                <a:ea typeface="Roboto Mono"/>
                <a:cs typeface="Roboto Mono"/>
                <a:sym typeface="Roboto Mono"/>
              </a:rPr>
              <a:t>Security Groups - securing EC2 instances</a:t>
            </a:r>
            <a:endParaRPr sz="1100">
              <a:solidFill>
                <a:srgbClr val="00FFFF"/>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00FFFF"/>
                </a:solidFill>
                <a:latin typeface="Roboto Mono"/>
                <a:ea typeface="Roboto Mono"/>
                <a:cs typeface="Roboto Mono"/>
                <a:sym typeface="Roboto Mono"/>
              </a:rPr>
              <a:t>Network ACL - securing subnets</a:t>
            </a:r>
            <a:endParaRPr sz="1100">
              <a:solidFill>
                <a:srgbClr val="00FFFF"/>
              </a:solidFill>
              <a:latin typeface="Roboto Mono"/>
              <a:ea typeface="Roboto Mono"/>
              <a:cs typeface="Roboto Mono"/>
              <a:sym typeface="Roboto Mono"/>
            </a:endParaRPr>
          </a:p>
          <a:p>
            <a:pPr indent="0" lvl="0" marL="0" rtl="0" algn="l">
              <a:spcBef>
                <a:spcPts val="0"/>
              </a:spcBef>
              <a:spcAft>
                <a:spcPts val="1000"/>
              </a:spcAft>
              <a:buNone/>
            </a:pPr>
            <a:r>
              <a:t/>
            </a:r>
            <a:endParaRPr sz="1100">
              <a:solidFill>
                <a:srgbClr val="00FFFF"/>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VPC Networking components  - Elastic Network Interfaces</a:t>
            </a:r>
            <a:endParaRPr sz="1800"/>
          </a:p>
        </p:txBody>
      </p:sp>
      <p:sp>
        <p:nvSpPr>
          <p:cNvPr id="158" name="Google Shape;158;p24"/>
          <p:cNvSpPr txBox="1"/>
          <p:nvPr/>
        </p:nvSpPr>
        <p:spPr>
          <a:xfrm>
            <a:off x="228600" y="762000"/>
            <a:ext cx="5144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D9D9D9"/>
                </a:solidFill>
                <a:latin typeface="Roboto Mono"/>
                <a:ea typeface="Roboto Mono"/>
                <a:cs typeface="Roboto Mono"/>
                <a:sym typeface="Roboto Mono"/>
              </a:rPr>
              <a:t>An elastic network interface is a virtual network interface that can include the following attributes: </a:t>
            </a:r>
            <a:endParaRPr sz="1200">
              <a:solidFill>
                <a:srgbClr val="D9D9D9"/>
              </a:solidFill>
              <a:latin typeface="Roboto Mono"/>
              <a:ea typeface="Roboto Mono"/>
              <a:cs typeface="Roboto Mono"/>
              <a:sym typeface="Roboto Mono"/>
            </a:endParaRPr>
          </a:p>
          <a:p>
            <a:pPr indent="-304800" lvl="0" marL="457200" rtl="0" algn="l">
              <a:spcBef>
                <a:spcPts val="1000"/>
              </a:spcBef>
              <a:spcAft>
                <a:spcPts val="0"/>
              </a:spcAft>
              <a:buClr>
                <a:srgbClr val="D9D9D9"/>
              </a:buClr>
              <a:buSzPts val="1200"/>
              <a:buFont typeface="Roboto Mono"/>
              <a:buAutoNum type="arabicPeriod"/>
            </a:pPr>
            <a:r>
              <a:rPr lang="en" sz="1200">
                <a:solidFill>
                  <a:srgbClr val="D9D9D9"/>
                </a:solidFill>
                <a:latin typeface="Roboto Mono"/>
                <a:ea typeface="Roboto Mono"/>
                <a:cs typeface="Roboto Mono"/>
                <a:sym typeface="Roboto Mono"/>
              </a:rPr>
              <a:t>a primary private IPv4 address </a:t>
            </a:r>
            <a:endParaRPr sz="1200">
              <a:solidFill>
                <a:srgbClr val="D9D9D9"/>
              </a:solidFill>
              <a:latin typeface="Roboto Mono"/>
              <a:ea typeface="Roboto Mono"/>
              <a:cs typeface="Roboto Mono"/>
              <a:sym typeface="Roboto Mono"/>
            </a:endParaRPr>
          </a:p>
          <a:p>
            <a:pPr indent="-304800" lvl="0" marL="457200" rtl="0" algn="l">
              <a:spcBef>
                <a:spcPts val="0"/>
              </a:spcBef>
              <a:spcAft>
                <a:spcPts val="0"/>
              </a:spcAft>
              <a:buClr>
                <a:srgbClr val="D9D9D9"/>
              </a:buClr>
              <a:buSzPts val="1200"/>
              <a:buFont typeface="Roboto Mono"/>
              <a:buAutoNum type="arabicPeriod"/>
            </a:pPr>
            <a:r>
              <a:rPr lang="en" sz="1200">
                <a:solidFill>
                  <a:srgbClr val="D9D9D9"/>
                </a:solidFill>
                <a:latin typeface="Roboto Mono"/>
                <a:ea typeface="Roboto Mono"/>
                <a:cs typeface="Roboto Mono"/>
                <a:sym typeface="Roboto Mono"/>
              </a:rPr>
              <a:t>one or more secondary private IPv4 addresses </a:t>
            </a:r>
            <a:endParaRPr sz="1200">
              <a:solidFill>
                <a:srgbClr val="D9D9D9"/>
              </a:solidFill>
              <a:latin typeface="Roboto Mono"/>
              <a:ea typeface="Roboto Mono"/>
              <a:cs typeface="Roboto Mono"/>
              <a:sym typeface="Roboto Mono"/>
            </a:endParaRPr>
          </a:p>
          <a:p>
            <a:pPr indent="-304800" lvl="0" marL="457200" rtl="0" algn="l">
              <a:spcBef>
                <a:spcPts val="0"/>
              </a:spcBef>
              <a:spcAft>
                <a:spcPts val="0"/>
              </a:spcAft>
              <a:buClr>
                <a:srgbClr val="D9D9D9"/>
              </a:buClr>
              <a:buSzPts val="1200"/>
              <a:buFont typeface="Roboto Mono"/>
              <a:buAutoNum type="arabicPeriod"/>
            </a:pPr>
            <a:r>
              <a:rPr lang="en" sz="1200">
                <a:solidFill>
                  <a:srgbClr val="D9D9D9"/>
                </a:solidFill>
                <a:latin typeface="Roboto Mono"/>
                <a:ea typeface="Roboto Mono"/>
                <a:cs typeface="Roboto Mono"/>
                <a:sym typeface="Roboto Mono"/>
              </a:rPr>
              <a:t>one </a:t>
            </a:r>
            <a:r>
              <a:rPr lang="en" sz="1200">
                <a:solidFill>
                  <a:srgbClr val="00FFFF"/>
                </a:solidFill>
                <a:latin typeface="Roboto Mono"/>
                <a:ea typeface="Roboto Mono"/>
                <a:cs typeface="Roboto Mono"/>
                <a:sym typeface="Roboto Mono"/>
              </a:rPr>
              <a:t>Elastic IP address</a:t>
            </a:r>
            <a:r>
              <a:rPr lang="en" sz="1200">
                <a:solidFill>
                  <a:srgbClr val="D9D9D9"/>
                </a:solidFill>
                <a:latin typeface="Roboto Mono"/>
                <a:ea typeface="Roboto Mono"/>
                <a:cs typeface="Roboto Mono"/>
                <a:sym typeface="Roboto Mono"/>
              </a:rPr>
              <a:t> per private IPv4 address </a:t>
            </a:r>
            <a:endParaRPr sz="1200">
              <a:solidFill>
                <a:srgbClr val="D9D9D9"/>
              </a:solidFill>
              <a:latin typeface="Roboto Mono"/>
              <a:ea typeface="Roboto Mono"/>
              <a:cs typeface="Roboto Mono"/>
              <a:sym typeface="Roboto Mono"/>
            </a:endParaRPr>
          </a:p>
          <a:p>
            <a:pPr indent="-304800" lvl="0" marL="457200" rtl="0" algn="l">
              <a:spcBef>
                <a:spcPts val="0"/>
              </a:spcBef>
              <a:spcAft>
                <a:spcPts val="0"/>
              </a:spcAft>
              <a:buClr>
                <a:srgbClr val="D9D9D9"/>
              </a:buClr>
              <a:buSzPts val="1200"/>
              <a:buFont typeface="Roboto Mono"/>
              <a:buAutoNum type="arabicPeriod"/>
            </a:pPr>
            <a:r>
              <a:rPr lang="en" sz="1200">
                <a:solidFill>
                  <a:srgbClr val="D9D9D9"/>
                </a:solidFill>
                <a:latin typeface="Roboto Mono"/>
                <a:ea typeface="Roboto Mono"/>
                <a:cs typeface="Roboto Mono"/>
                <a:sym typeface="Roboto Mono"/>
              </a:rPr>
              <a:t>one public IPv4 address, which can be auto-assigned to the network interface for eth0 when you launch an instance </a:t>
            </a:r>
            <a:endParaRPr sz="1200">
              <a:solidFill>
                <a:srgbClr val="D9D9D9"/>
              </a:solidFill>
              <a:latin typeface="Roboto Mono"/>
              <a:ea typeface="Roboto Mono"/>
              <a:cs typeface="Roboto Mono"/>
              <a:sym typeface="Roboto Mono"/>
            </a:endParaRPr>
          </a:p>
          <a:p>
            <a:pPr indent="-304800" lvl="0" marL="457200" rtl="0" algn="l">
              <a:spcBef>
                <a:spcPts val="0"/>
              </a:spcBef>
              <a:spcAft>
                <a:spcPts val="0"/>
              </a:spcAft>
              <a:buClr>
                <a:srgbClr val="D9D9D9"/>
              </a:buClr>
              <a:buSzPts val="1200"/>
              <a:buFont typeface="Roboto Mono"/>
              <a:buAutoNum type="arabicPeriod"/>
            </a:pPr>
            <a:r>
              <a:rPr lang="en" sz="1200">
                <a:solidFill>
                  <a:srgbClr val="D9D9D9"/>
                </a:solidFill>
                <a:latin typeface="Roboto Mono"/>
                <a:ea typeface="Roboto Mono"/>
                <a:cs typeface="Roboto Mono"/>
                <a:sym typeface="Roboto Mono"/>
              </a:rPr>
              <a:t>one or more IPv6 addresses </a:t>
            </a:r>
            <a:endParaRPr sz="1200">
              <a:solidFill>
                <a:srgbClr val="D9D9D9"/>
              </a:solidFill>
              <a:latin typeface="Roboto Mono"/>
              <a:ea typeface="Roboto Mono"/>
              <a:cs typeface="Roboto Mono"/>
              <a:sym typeface="Roboto Mono"/>
            </a:endParaRPr>
          </a:p>
          <a:p>
            <a:pPr indent="-304800" lvl="0" marL="457200" rtl="0" algn="l">
              <a:spcBef>
                <a:spcPts val="0"/>
              </a:spcBef>
              <a:spcAft>
                <a:spcPts val="0"/>
              </a:spcAft>
              <a:buClr>
                <a:srgbClr val="D9D9D9"/>
              </a:buClr>
              <a:buSzPts val="1200"/>
              <a:buFont typeface="Roboto Mono"/>
              <a:buAutoNum type="arabicPeriod"/>
            </a:pPr>
            <a:r>
              <a:rPr lang="en" sz="1200">
                <a:solidFill>
                  <a:srgbClr val="D9D9D9"/>
                </a:solidFill>
                <a:latin typeface="Roboto Mono"/>
                <a:ea typeface="Roboto Mono"/>
                <a:cs typeface="Roboto Mono"/>
                <a:sym typeface="Roboto Mono"/>
              </a:rPr>
              <a:t>one or more security groups </a:t>
            </a:r>
            <a:endParaRPr sz="1200">
              <a:solidFill>
                <a:srgbClr val="D9D9D9"/>
              </a:solidFill>
              <a:latin typeface="Roboto Mono"/>
              <a:ea typeface="Roboto Mono"/>
              <a:cs typeface="Roboto Mono"/>
              <a:sym typeface="Roboto Mono"/>
            </a:endParaRPr>
          </a:p>
          <a:p>
            <a:pPr indent="-304800" lvl="0" marL="457200" rtl="0" algn="l">
              <a:spcBef>
                <a:spcPts val="0"/>
              </a:spcBef>
              <a:spcAft>
                <a:spcPts val="0"/>
              </a:spcAft>
              <a:buClr>
                <a:srgbClr val="D9D9D9"/>
              </a:buClr>
              <a:buSzPts val="1200"/>
              <a:buFont typeface="Roboto Mono"/>
              <a:buAutoNum type="arabicPeriod"/>
            </a:pPr>
            <a:r>
              <a:rPr lang="en" sz="1200">
                <a:solidFill>
                  <a:srgbClr val="D9D9D9"/>
                </a:solidFill>
                <a:latin typeface="Roboto Mono"/>
                <a:ea typeface="Roboto Mono"/>
                <a:cs typeface="Roboto Mono"/>
                <a:sym typeface="Roboto Mono"/>
              </a:rPr>
              <a:t>a MAC address </a:t>
            </a:r>
            <a:endParaRPr sz="1200">
              <a:solidFill>
                <a:srgbClr val="D9D9D9"/>
              </a:solidFill>
              <a:latin typeface="Roboto Mono"/>
              <a:ea typeface="Roboto Mono"/>
              <a:cs typeface="Roboto Mono"/>
              <a:sym typeface="Roboto Mono"/>
            </a:endParaRPr>
          </a:p>
          <a:p>
            <a:pPr indent="-304800" lvl="0" marL="457200" rtl="0" algn="l">
              <a:spcBef>
                <a:spcPts val="0"/>
              </a:spcBef>
              <a:spcAft>
                <a:spcPts val="0"/>
              </a:spcAft>
              <a:buClr>
                <a:srgbClr val="D9D9D9"/>
              </a:buClr>
              <a:buSzPts val="1200"/>
              <a:buFont typeface="Roboto Mono"/>
              <a:buAutoNum type="arabicPeriod"/>
            </a:pPr>
            <a:r>
              <a:rPr lang="en" sz="1200">
                <a:solidFill>
                  <a:srgbClr val="D9D9D9"/>
                </a:solidFill>
                <a:latin typeface="Roboto Mono"/>
                <a:ea typeface="Roboto Mono"/>
                <a:cs typeface="Roboto Mono"/>
                <a:sym typeface="Roboto Mono"/>
              </a:rPr>
              <a:t>a source/destination check flag </a:t>
            </a:r>
            <a:endParaRPr sz="1200">
              <a:solidFill>
                <a:srgbClr val="D9D9D9"/>
              </a:solidFill>
              <a:latin typeface="Roboto Mono"/>
              <a:ea typeface="Roboto Mono"/>
              <a:cs typeface="Roboto Mono"/>
              <a:sym typeface="Roboto Mono"/>
            </a:endParaRPr>
          </a:p>
          <a:p>
            <a:pPr indent="-304800" lvl="0" marL="457200" rtl="0" algn="l">
              <a:spcBef>
                <a:spcPts val="0"/>
              </a:spcBef>
              <a:spcAft>
                <a:spcPts val="0"/>
              </a:spcAft>
              <a:buClr>
                <a:srgbClr val="D9D9D9"/>
              </a:buClr>
              <a:buSzPts val="1200"/>
              <a:buFont typeface="Roboto Mono"/>
              <a:buAutoNum type="arabicPeriod"/>
            </a:pPr>
            <a:r>
              <a:rPr lang="en" sz="1200">
                <a:solidFill>
                  <a:srgbClr val="D9D9D9"/>
                </a:solidFill>
                <a:latin typeface="Roboto Mono"/>
                <a:ea typeface="Roboto Mono"/>
                <a:cs typeface="Roboto Mono"/>
                <a:sym typeface="Roboto Mono"/>
              </a:rPr>
              <a:t>a description </a:t>
            </a:r>
            <a:endParaRPr sz="1200">
              <a:solidFill>
                <a:srgbClr val="D9D9D9"/>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D9D9D9"/>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D9D9D9"/>
                </a:solidFill>
                <a:latin typeface="Roboto Mono"/>
                <a:ea typeface="Roboto Mono"/>
                <a:cs typeface="Roboto Mono"/>
                <a:sym typeface="Roboto Mono"/>
              </a:rPr>
              <a:t>You can create a network interface, attach it to an instance, detach it from an instance, and attach it to another instance.</a:t>
            </a:r>
            <a:endParaRPr sz="1200">
              <a:solidFill>
                <a:srgbClr val="D9D9D9"/>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D9D9D9"/>
                </a:solidFill>
                <a:latin typeface="Roboto Mono"/>
                <a:ea typeface="Roboto Mono"/>
                <a:cs typeface="Roboto Mono"/>
                <a:sym typeface="Roboto Mono"/>
              </a:rPr>
              <a:t>Each instance in your VPC has a default network interface (the primary network interface) that is assigned a private IPv4 address from the IPv4 address range of your VPC. You cannot detach a primary network interface from an instance. You can create and attach an additional network interface to any instance in your VPC.</a:t>
            </a:r>
            <a:endParaRPr sz="1000">
              <a:solidFill>
                <a:srgbClr val="D9D9D9"/>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D9D9D9"/>
              </a:solidFill>
              <a:latin typeface="Roboto Mono"/>
              <a:ea typeface="Roboto Mono"/>
              <a:cs typeface="Roboto Mono"/>
              <a:sym typeface="Roboto Mono"/>
            </a:endParaRPr>
          </a:p>
        </p:txBody>
      </p:sp>
      <p:sp>
        <p:nvSpPr>
          <p:cNvPr id="159" name="Google Shape;159;p24"/>
          <p:cNvSpPr txBox="1"/>
          <p:nvPr/>
        </p:nvSpPr>
        <p:spPr>
          <a:xfrm>
            <a:off x="5373325" y="436200"/>
            <a:ext cx="3822900" cy="458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00FFFF"/>
                </a:solidFill>
                <a:latin typeface="Roboto Mono"/>
                <a:ea typeface="Roboto Mono"/>
                <a:cs typeface="Roboto Mono"/>
                <a:sym typeface="Roboto Mono"/>
              </a:rPr>
              <a:t>What is an Elastic IP Address?</a:t>
            </a:r>
            <a:endParaRPr sz="1100">
              <a:solidFill>
                <a:srgbClr val="00FFFF"/>
              </a:solidFill>
              <a:latin typeface="Roboto Mono"/>
              <a:ea typeface="Roboto Mono"/>
              <a:cs typeface="Roboto Mono"/>
              <a:sym typeface="Roboto Mono"/>
            </a:endParaRPr>
          </a:p>
          <a:p>
            <a:pPr indent="0" lvl="0" marL="0" rtl="0" algn="l">
              <a:lnSpc>
                <a:spcPct val="100000"/>
              </a:lnSpc>
              <a:spcBef>
                <a:spcPts val="1200"/>
              </a:spcBef>
              <a:spcAft>
                <a:spcPts val="0"/>
              </a:spcAft>
              <a:buNone/>
            </a:pPr>
            <a:r>
              <a:rPr lang="en" sz="900">
                <a:solidFill>
                  <a:srgbClr val="00FFFF"/>
                </a:solidFill>
                <a:latin typeface="Roboto Mono"/>
                <a:ea typeface="Roboto Mono"/>
                <a:cs typeface="Roboto Mono"/>
                <a:sym typeface="Roboto Mono"/>
              </a:rPr>
              <a:t>An EIP address is a public static IPv4 address </a:t>
            </a:r>
            <a:r>
              <a:rPr lang="en" sz="900">
                <a:solidFill>
                  <a:srgbClr val="00FFFF"/>
                </a:solidFill>
                <a:latin typeface="Roboto Mono"/>
                <a:ea typeface="Roboto Mono"/>
                <a:cs typeface="Roboto Mono"/>
                <a:sym typeface="Roboto Mono"/>
              </a:rPr>
              <a:t>which is reachable from the internet</a:t>
            </a:r>
            <a:r>
              <a:rPr lang="en" sz="900">
                <a:solidFill>
                  <a:srgbClr val="00FFFF"/>
                </a:solidFill>
                <a:latin typeface="Roboto Mono"/>
                <a:ea typeface="Roboto Mono"/>
                <a:cs typeface="Roboto Mono"/>
                <a:sym typeface="Roboto Mono"/>
              </a:rPr>
              <a:t>. </a:t>
            </a:r>
            <a:endParaRPr sz="900">
              <a:solidFill>
                <a:srgbClr val="00FFFF"/>
              </a:solidFill>
              <a:latin typeface="Roboto Mono"/>
              <a:ea typeface="Roboto Mono"/>
              <a:cs typeface="Roboto Mono"/>
              <a:sym typeface="Roboto Mono"/>
            </a:endParaRPr>
          </a:p>
          <a:p>
            <a:pPr indent="0" lvl="0" marL="0" marR="0" rtl="0" algn="l">
              <a:lnSpc>
                <a:spcPct val="100000"/>
              </a:lnSpc>
              <a:spcBef>
                <a:spcPts val="1200"/>
              </a:spcBef>
              <a:spcAft>
                <a:spcPts val="0"/>
              </a:spcAft>
              <a:buNone/>
            </a:pPr>
            <a:r>
              <a:rPr lang="en" sz="900">
                <a:solidFill>
                  <a:srgbClr val="00FFFF"/>
                </a:solidFill>
                <a:latin typeface="Roboto Mono"/>
                <a:ea typeface="Roboto Mono"/>
                <a:cs typeface="Roboto Mono"/>
                <a:sym typeface="Roboto Mono"/>
              </a:rPr>
              <a:t>To use an EIP, you first allocate one to your account, and then associate it with your instance or a network interface. </a:t>
            </a:r>
            <a:endParaRPr sz="900">
              <a:solidFill>
                <a:srgbClr val="00FFFF"/>
              </a:solidFill>
              <a:latin typeface="Roboto Mono"/>
              <a:ea typeface="Roboto Mono"/>
              <a:cs typeface="Roboto Mono"/>
              <a:sym typeface="Roboto Mono"/>
            </a:endParaRPr>
          </a:p>
          <a:p>
            <a:pPr indent="0" lvl="0" marL="0" marR="0" rtl="0" algn="l">
              <a:lnSpc>
                <a:spcPct val="100000"/>
              </a:lnSpc>
              <a:spcBef>
                <a:spcPts val="1200"/>
              </a:spcBef>
              <a:spcAft>
                <a:spcPts val="0"/>
              </a:spcAft>
              <a:buNone/>
            </a:pPr>
            <a:r>
              <a:rPr lang="en" sz="900">
                <a:solidFill>
                  <a:srgbClr val="00FFFF"/>
                </a:solidFill>
                <a:latin typeface="Roboto Mono"/>
                <a:ea typeface="Roboto Mono"/>
                <a:cs typeface="Roboto Mono"/>
                <a:sym typeface="Roboto Mono"/>
              </a:rPr>
              <a:t>When you associate an EIP with an instance or its primary network interface, the instance's public IPv4 address (if it had one) is released back into AMZ's pool of public IPv4 addresses.</a:t>
            </a:r>
            <a:endParaRPr sz="900">
              <a:solidFill>
                <a:srgbClr val="00FFFF"/>
              </a:solidFill>
              <a:latin typeface="Roboto Mono"/>
              <a:ea typeface="Roboto Mono"/>
              <a:cs typeface="Roboto Mono"/>
              <a:sym typeface="Roboto Mono"/>
            </a:endParaRPr>
          </a:p>
          <a:p>
            <a:pPr indent="0" lvl="0" marL="0" marR="0" rtl="0" algn="l">
              <a:lnSpc>
                <a:spcPct val="100000"/>
              </a:lnSpc>
              <a:spcBef>
                <a:spcPts val="1200"/>
              </a:spcBef>
              <a:spcAft>
                <a:spcPts val="0"/>
              </a:spcAft>
              <a:buNone/>
            </a:pPr>
            <a:r>
              <a:rPr lang="en" sz="900">
                <a:solidFill>
                  <a:srgbClr val="00FFFF"/>
                </a:solidFill>
                <a:latin typeface="Roboto Mono"/>
                <a:ea typeface="Roboto Mono"/>
                <a:cs typeface="Roboto Mono"/>
                <a:sym typeface="Roboto Mono"/>
              </a:rPr>
              <a:t>When you associate an EIP with an instance that previously had a public IPv4 address, the public DNS hostname of the instance changes to match the EIP.</a:t>
            </a:r>
            <a:endParaRPr sz="900">
              <a:solidFill>
                <a:srgbClr val="00FFFF"/>
              </a:solidFill>
              <a:latin typeface="Roboto Mono"/>
              <a:ea typeface="Roboto Mono"/>
              <a:cs typeface="Roboto Mono"/>
              <a:sym typeface="Roboto Mono"/>
            </a:endParaRPr>
          </a:p>
          <a:p>
            <a:pPr indent="0" lvl="0" marL="0" marR="0" rtl="0" algn="l">
              <a:lnSpc>
                <a:spcPct val="100000"/>
              </a:lnSpc>
              <a:spcBef>
                <a:spcPts val="1200"/>
              </a:spcBef>
              <a:spcAft>
                <a:spcPts val="0"/>
              </a:spcAft>
              <a:buNone/>
            </a:pPr>
            <a:r>
              <a:rPr lang="en" sz="900">
                <a:solidFill>
                  <a:srgbClr val="00FFFF"/>
                </a:solidFill>
                <a:latin typeface="Roboto Mono"/>
                <a:ea typeface="Roboto Mono"/>
                <a:cs typeface="Roboto Mono"/>
                <a:sym typeface="Roboto Mono"/>
              </a:rPr>
              <a:t>AWS resolves a public DNS hostname to the public IPv4 address or the EIP outside the network of the instance, and to the private IPv4 address of the instance from within the network of the instance.</a:t>
            </a:r>
            <a:endParaRPr sz="900">
              <a:solidFill>
                <a:srgbClr val="00FFFF"/>
              </a:solidFill>
              <a:latin typeface="Roboto Mono"/>
              <a:ea typeface="Roboto Mono"/>
              <a:cs typeface="Roboto Mono"/>
              <a:sym typeface="Roboto Mono"/>
            </a:endParaRPr>
          </a:p>
          <a:p>
            <a:pPr indent="0" lvl="0" marL="0" rtl="0" algn="l">
              <a:lnSpc>
                <a:spcPct val="100000"/>
              </a:lnSpc>
              <a:spcBef>
                <a:spcPts val="1200"/>
              </a:spcBef>
              <a:spcAft>
                <a:spcPts val="0"/>
              </a:spcAft>
              <a:buNone/>
            </a:pPr>
            <a:r>
              <a:rPr lang="en" sz="900">
                <a:solidFill>
                  <a:srgbClr val="00FFFF"/>
                </a:solidFill>
                <a:latin typeface="Roboto Mono"/>
                <a:ea typeface="Roboto Mono"/>
                <a:cs typeface="Roboto Mono"/>
                <a:sym typeface="Roboto Mono"/>
              </a:rPr>
              <a:t>To ensure efficient use, we impose a small hourly charge when they aren't associated with a running instance, or with a stopped or unattached ENI</a:t>
            </a:r>
            <a:endParaRPr sz="900">
              <a:solidFill>
                <a:srgbClr val="00FFF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900">
              <a:solidFill>
                <a:srgbClr val="00FFF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00FFFF"/>
                </a:solidFill>
                <a:latin typeface="Roboto Mono"/>
                <a:ea typeface="Roboto Mono"/>
                <a:cs typeface="Roboto Mono"/>
                <a:sym typeface="Roboto Mono"/>
              </a:rPr>
              <a:t>An EIP is accessed through the IGW of a VPC. If you have set up an AWS S2S VPN connection between your VPC and your network, the VPN traffic traverses a virtual private gateway, not an IGW, and therefore cannot access the Elastic IP address.</a:t>
            </a:r>
            <a:endParaRPr sz="900">
              <a:solidFill>
                <a:srgbClr val="00FFFF"/>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VPC Networking components  - Route Tables</a:t>
            </a:r>
            <a:endParaRPr sz="1800"/>
          </a:p>
        </p:txBody>
      </p:sp>
      <p:sp>
        <p:nvSpPr>
          <p:cNvPr id="165" name="Google Shape;165;p25"/>
          <p:cNvSpPr txBox="1"/>
          <p:nvPr/>
        </p:nvSpPr>
        <p:spPr>
          <a:xfrm>
            <a:off x="112825" y="609600"/>
            <a:ext cx="3557400" cy="4371900"/>
          </a:xfrm>
          <a:prstGeom prst="rect">
            <a:avLst/>
          </a:prstGeom>
          <a:solidFill>
            <a:srgbClr val="EFEFEF"/>
          </a:solidFill>
          <a:ln>
            <a:noFill/>
          </a:ln>
        </p:spPr>
        <p:txBody>
          <a:bodyPr anchorCtr="0" anchor="t" bIns="91425" lIns="91425" spcFirstLastPara="1" rIns="91425" wrap="square" tIns="91425">
            <a:noAutofit/>
          </a:bodyPr>
          <a:lstStyle/>
          <a:p>
            <a:pPr indent="-102870" lvl="0" marL="91440" rtl="0" algn="l">
              <a:lnSpc>
                <a:spcPct val="115000"/>
              </a:lnSpc>
              <a:spcBef>
                <a:spcPts val="0"/>
              </a:spcBef>
              <a:spcAft>
                <a:spcPts val="0"/>
              </a:spcAft>
              <a:buClr>
                <a:srgbClr val="434343"/>
              </a:buClr>
              <a:buSzPts val="900"/>
              <a:buFont typeface="Roboto Mono"/>
              <a:buChar char="●"/>
            </a:pPr>
            <a:r>
              <a:rPr lang="en" sz="900">
                <a:solidFill>
                  <a:srgbClr val="434343"/>
                </a:solidFill>
                <a:latin typeface="Roboto Mono"/>
                <a:ea typeface="Roboto Mono"/>
                <a:cs typeface="Roboto Mono"/>
                <a:sym typeface="Roboto Mono"/>
              </a:rPr>
              <a:t>Your VPC has an implicit router. </a:t>
            </a:r>
            <a:endParaRPr sz="900">
              <a:solidFill>
                <a:srgbClr val="434343"/>
              </a:solidFill>
              <a:latin typeface="Roboto Mono"/>
              <a:ea typeface="Roboto Mono"/>
              <a:cs typeface="Roboto Mono"/>
              <a:sym typeface="Roboto Mono"/>
            </a:endParaRPr>
          </a:p>
          <a:p>
            <a:pPr indent="-102870" lvl="0" marL="91440" rtl="0" algn="l">
              <a:lnSpc>
                <a:spcPct val="115000"/>
              </a:lnSpc>
              <a:spcBef>
                <a:spcPts val="0"/>
              </a:spcBef>
              <a:spcAft>
                <a:spcPts val="0"/>
              </a:spcAft>
              <a:buClr>
                <a:srgbClr val="434343"/>
              </a:buClr>
              <a:buSzPts val="900"/>
              <a:buFont typeface="Roboto Mono"/>
              <a:buChar char="●"/>
            </a:pPr>
            <a:r>
              <a:rPr lang="en" sz="900">
                <a:solidFill>
                  <a:srgbClr val="434343"/>
                </a:solidFill>
                <a:latin typeface="Roboto Mono"/>
                <a:ea typeface="Roboto Mono"/>
                <a:cs typeface="Roboto Mono"/>
                <a:sym typeface="Roboto Mono"/>
              </a:rPr>
              <a:t>Your VPC comes with a main route table that you can modify. </a:t>
            </a:r>
            <a:endParaRPr sz="900">
              <a:solidFill>
                <a:srgbClr val="434343"/>
              </a:solidFill>
              <a:latin typeface="Roboto Mono"/>
              <a:ea typeface="Roboto Mono"/>
              <a:cs typeface="Roboto Mono"/>
              <a:sym typeface="Roboto Mono"/>
            </a:endParaRPr>
          </a:p>
          <a:p>
            <a:pPr indent="-102870" lvl="0" marL="91440" rtl="0" algn="l">
              <a:lnSpc>
                <a:spcPct val="115000"/>
              </a:lnSpc>
              <a:spcBef>
                <a:spcPts val="0"/>
              </a:spcBef>
              <a:spcAft>
                <a:spcPts val="0"/>
              </a:spcAft>
              <a:buClr>
                <a:srgbClr val="434343"/>
              </a:buClr>
              <a:buSzPts val="900"/>
              <a:buFont typeface="Roboto Mono"/>
              <a:buChar char="●"/>
            </a:pPr>
            <a:r>
              <a:rPr lang="en" sz="900">
                <a:solidFill>
                  <a:srgbClr val="434343"/>
                </a:solidFill>
                <a:latin typeface="Roboto Mono"/>
                <a:ea typeface="Roboto Mono"/>
                <a:cs typeface="Roboto Mono"/>
                <a:sym typeface="Roboto Mono"/>
              </a:rPr>
              <a:t>You can create add. custom route tables for your VPC. </a:t>
            </a:r>
            <a:endParaRPr sz="900">
              <a:solidFill>
                <a:srgbClr val="434343"/>
              </a:solidFill>
              <a:latin typeface="Roboto Mono"/>
              <a:ea typeface="Roboto Mono"/>
              <a:cs typeface="Roboto Mono"/>
              <a:sym typeface="Roboto Mono"/>
            </a:endParaRPr>
          </a:p>
          <a:p>
            <a:pPr indent="-102870" lvl="0" marL="91440" rtl="0" algn="l">
              <a:lnSpc>
                <a:spcPct val="115000"/>
              </a:lnSpc>
              <a:spcBef>
                <a:spcPts val="0"/>
              </a:spcBef>
              <a:spcAft>
                <a:spcPts val="0"/>
              </a:spcAft>
              <a:buClr>
                <a:srgbClr val="434343"/>
              </a:buClr>
              <a:buSzPts val="900"/>
              <a:buFont typeface="Roboto Mono"/>
              <a:buChar char="●"/>
            </a:pPr>
            <a:r>
              <a:rPr lang="en" sz="900">
                <a:solidFill>
                  <a:srgbClr val="434343"/>
                </a:solidFill>
                <a:latin typeface="Roboto Mono"/>
                <a:ea typeface="Roboto Mono"/>
                <a:cs typeface="Roboto Mono"/>
                <a:sym typeface="Roboto Mono"/>
              </a:rPr>
              <a:t>Each subnet must be associated with a route table(default main unless associated with a custom route table)</a:t>
            </a:r>
            <a:endParaRPr sz="900">
              <a:solidFill>
                <a:srgbClr val="434343"/>
              </a:solidFill>
              <a:latin typeface="Roboto Mono"/>
              <a:ea typeface="Roboto Mono"/>
              <a:cs typeface="Roboto Mono"/>
              <a:sym typeface="Roboto Mono"/>
            </a:endParaRPr>
          </a:p>
          <a:p>
            <a:pPr indent="-102870" lvl="0" marL="91440" rtl="0" algn="l">
              <a:lnSpc>
                <a:spcPct val="115000"/>
              </a:lnSpc>
              <a:spcBef>
                <a:spcPts val="0"/>
              </a:spcBef>
              <a:spcAft>
                <a:spcPts val="0"/>
              </a:spcAft>
              <a:buClr>
                <a:srgbClr val="434343"/>
              </a:buClr>
              <a:buSzPts val="900"/>
              <a:buFont typeface="Roboto Mono"/>
              <a:buChar char="●"/>
            </a:pPr>
            <a:r>
              <a:rPr lang="en" sz="900">
                <a:solidFill>
                  <a:srgbClr val="434343"/>
                </a:solidFill>
                <a:latin typeface="Roboto Mono"/>
                <a:ea typeface="Roboto Mono"/>
                <a:cs typeface="Roboto Mono"/>
                <a:sym typeface="Roboto Mono"/>
              </a:rPr>
              <a:t>You cannot delete the main table, but you can replace the main route table with a custom table that you've created </a:t>
            </a:r>
            <a:endParaRPr sz="900">
              <a:solidFill>
                <a:srgbClr val="434343"/>
              </a:solidFill>
              <a:latin typeface="Roboto Mono"/>
              <a:ea typeface="Roboto Mono"/>
              <a:cs typeface="Roboto Mono"/>
              <a:sym typeface="Roboto Mono"/>
            </a:endParaRPr>
          </a:p>
          <a:p>
            <a:pPr indent="-102870" lvl="0" marL="91440" rtl="0" algn="l">
              <a:lnSpc>
                <a:spcPct val="115000"/>
              </a:lnSpc>
              <a:spcBef>
                <a:spcPts val="0"/>
              </a:spcBef>
              <a:spcAft>
                <a:spcPts val="0"/>
              </a:spcAft>
              <a:buClr>
                <a:srgbClr val="434343"/>
              </a:buClr>
              <a:buSzPts val="900"/>
              <a:buFont typeface="Roboto Mono"/>
              <a:buChar char="●"/>
            </a:pPr>
            <a:r>
              <a:rPr lang="en" sz="900">
                <a:solidFill>
                  <a:srgbClr val="434343"/>
                </a:solidFill>
                <a:latin typeface="Roboto Mono"/>
                <a:ea typeface="Roboto Mono"/>
                <a:cs typeface="Roboto Mono"/>
                <a:sym typeface="Roboto Mono"/>
              </a:rPr>
              <a:t>Each route specifies a destination CIDR and a target.</a:t>
            </a:r>
            <a:endParaRPr sz="900">
              <a:solidFill>
                <a:srgbClr val="434343"/>
              </a:solidFill>
              <a:latin typeface="Roboto Mono"/>
              <a:ea typeface="Roboto Mono"/>
              <a:cs typeface="Roboto Mono"/>
              <a:sym typeface="Roboto Mono"/>
            </a:endParaRPr>
          </a:p>
          <a:p>
            <a:pPr indent="-102870" lvl="0" marL="91440" rtl="0" algn="l">
              <a:lnSpc>
                <a:spcPct val="115000"/>
              </a:lnSpc>
              <a:spcBef>
                <a:spcPts val="0"/>
              </a:spcBef>
              <a:spcAft>
                <a:spcPts val="0"/>
              </a:spcAft>
              <a:buClr>
                <a:srgbClr val="434343"/>
              </a:buClr>
              <a:buSzPts val="900"/>
              <a:buFont typeface="Roboto Mono"/>
              <a:buChar char="●"/>
            </a:pPr>
            <a:r>
              <a:rPr lang="en" sz="900">
                <a:solidFill>
                  <a:srgbClr val="434343"/>
                </a:solidFill>
                <a:latin typeface="Roboto Mono"/>
                <a:ea typeface="Roboto Mono"/>
                <a:cs typeface="Roboto Mono"/>
                <a:sym typeface="Roboto Mono"/>
              </a:rPr>
              <a:t>CIDR blocks for IPv4 and IPv6 are treated separately. </a:t>
            </a:r>
            <a:endParaRPr sz="900">
              <a:solidFill>
                <a:srgbClr val="434343"/>
              </a:solidFill>
              <a:latin typeface="Roboto Mono"/>
              <a:ea typeface="Roboto Mono"/>
              <a:cs typeface="Roboto Mono"/>
              <a:sym typeface="Roboto Mono"/>
            </a:endParaRPr>
          </a:p>
          <a:p>
            <a:pPr indent="-102870" lvl="0" marL="91440" rtl="0" algn="l">
              <a:lnSpc>
                <a:spcPct val="115000"/>
              </a:lnSpc>
              <a:spcBef>
                <a:spcPts val="0"/>
              </a:spcBef>
              <a:spcAft>
                <a:spcPts val="0"/>
              </a:spcAft>
              <a:buClr>
                <a:srgbClr val="434343"/>
              </a:buClr>
              <a:buSzPts val="900"/>
              <a:buFont typeface="Roboto Mono"/>
              <a:buChar char="●"/>
            </a:pPr>
            <a:r>
              <a:rPr lang="en" sz="900">
                <a:solidFill>
                  <a:srgbClr val="434343"/>
                </a:solidFill>
                <a:latin typeface="Roboto Mono"/>
                <a:ea typeface="Roboto Mono"/>
                <a:cs typeface="Roboto Mono"/>
                <a:sym typeface="Roboto Mono"/>
              </a:rPr>
              <a:t>Every route table contains a local route for communication within the VPC over IPv4. </a:t>
            </a:r>
            <a:endParaRPr sz="900">
              <a:solidFill>
                <a:srgbClr val="434343"/>
              </a:solidFill>
              <a:latin typeface="Roboto Mono"/>
              <a:ea typeface="Roboto Mono"/>
              <a:cs typeface="Roboto Mono"/>
              <a:sym typeface="Roboto Mono"/>
            </a:endParaRPr>
          </a:p>
          <a:p>
            <a:pPr indent="-102870" lvl="0" marL="91440" rtl="0" algn="l">
              <a:lnSpc>
                <a:spcPct val="115000"/>
              </a:lnSpc>
              <a:spcBef>
                <a:spcPts val="0"/>
              </a:spcBef>
              <a:spcAft>
                <a:spcPts val="0"/>
              </a:spcAft>
              <a:buClr>
                <a:srgbClr val="434343"/>
              </a:buClr>
              <a:buSzPts val="900"/>
              <a:buFont typeface="Roboto Mono"/>
              <a:buChar char="●"/>
            </a:pPr>
            <a:r>
              <a:rPr lang="en" sz="900">
                <a:solidFill>
                  <a:srgbClr val="434343"/>
                </a:solidFill>
                <a:latin typeface="Roboto Mono"/>
                <a:ea typeface="Roboto Mono"/>
                <a:cs typeface="Roboto Mono"/>
                <a:sym typeface="Roboto Mono"/>
              </a:rPr>
              <a:t>When you add an IGW, an egress-only Internet gateway, a virtual private gateway, a NAT device, a peering connection, or a VPC endpoint in your VPC, you must update the route table for any subnet that uses these gateways or connections. </a:t>
            </a:r>
            <a:endParaRPr sz="900">
              <a:solidFill>
                <a:srgbClr val="434343"/>
              </a:solidFill>
              <a:latin typeface="Roboto Mono"/>
              <a:ea typeface="Roboto Mono"/>
              <a:cs typeface="Roboto Mono"/>
              <a:sym typeface="Roboto Mono"/>
            </a:endParaRPr>
          </a:p>
          <a:p>
            <a:pPr indent="-102870" lvl="0" marL="91440" rtl="0" algn="l">
              <a:lnSpc>
                <a:spcPct val="115000"/>
              </a:lnSpc>
              <a:spcBef>
                <a:spcPts val="0"/>
              </a:spcBef>
              <a:spcAft>
                <a:spcPts val="0"/>
              </a:spcAft>
              <a:buClr>
                <a:srgbClr val="434343"/>
              </a:buClr>
              <a:buSzPts val="900"/>
              <a:buFont typeface="Roboto Mono"/>
              <a:buChar char="●"/>
            </a:pPr>
            <a:r>
              <a:rPr lang="en" sz="900">
                <a:solidFill>
                  <a:srgbClr val="434343"/>
                </a:solidFill>
                <a:latin typeface="Roboto Mono"/>
                <a:ea typeface="Roboto Mono"/>
                <a:cs typeface="Roboto Mono"/>
                <a:sym typeface="Roboto Mono"/>
              </a:rPr>
              <a:t>There is a limit on the number of route tables you can create per VPC, and the number of routes you can add per route table.</a:t>
            </a:r>
            <a:endParaRPr sz="900">
              <a:solidFill>
                <a:srgbClr val="434343"/>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900">
              <a:solidFill>
                <a:srgbClr val="434343"/>
              </a:solidFill>
              <a:latin typeface="Roboto Mono"/>
              <a:ea typeface="Roboto Mono"/>
              <a:cs typeface="Roboto Mono"/>
              <a:sym typeface="Roboto Mono"/>
            </a:endParaRPr>
          </a:p>
        </p:txBody>
      </p:sp>
      <p:pic>
        <p:nvPicPr>
          <p:cNvPr id="166" name="Google Shape;166;p25"/>
          <p:cNvPicPr preferRelativeResize="0"/>
          <p:nvPr/>
        </p:nvPicPr>
        <p:blipFill>
          <a:blip r:embed="rId3">
            <a:alphaModFix/>
          </a:blip>
          <a:stretch>
            <a:fillRect/>
          </a:stretch>
        </p:blipFill>
        <p:spPr>
          <a:xfrm>
            <a:off x="4512900" y="92175"/>
            <a:ext cx="2515700" cy="2386175"/>
          </a:xfrm>
          <a:prstGeom prst="rect">
            <a:avLst/>
          </a:prstGeom>
          <a:noFill/>
          <a:ln>
            <a:noFill/>
          </a:ln>
        </p:spPr>
      </p:pic>
      <p:sp>
        <p:nvSpPr>
          <p:cNvPr id="167" name="Google Shape;167;p25"/>
          <p:cNvSpPr txBox="1"/>
          <p:nvPr/>
        </p:nvSpPr>
        <p:spPr>
          <a:xfrm>
            <a:off x="3749775" y="2514600"/>
            <a:ext cx="5296200" cy="9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FFFF"/>
                </a:solidFill>
                <a:latin typeface="Roboto Mono"/>
                <a:ea typeface="Roboto Mono"/>
                <a:cs typeface="Roboto Mono"/>
                <a:sym typeface="Roboto Mono"/>
              </a:rPr>
              <a:t>Custom Route tables</a:t>
            </a:r>
            <a:r>
              <a:rPr lang="en" sz="1200">
                <a:solidFill>
                  <a:srgbClr val="D9D9D9"/>
                </a:solidFill>
                <a:latin typeface="Roboto Mono"/>
                <a:ea typeface="Roboto Mono"/>
                <a:cs typeface="Roboto Mono"/>
                <a:sym typeface="Roboto Mono"/>
              </a:rPr>
              <a:t>: e.g.</a:t>
            </a:r>
            <a:r>
              <a:rPr lang="en" sz="1000">
                <a:solidFill>
                  <a:srgbClr val="D9D9D9"/>
                </a:solidFill>
                <a:latin typeface="Roboto Mono"/>
                <a:ea typeface="Roboto Mono"/>
                <a:cs typeface="Roboto Mono"/>
                <a:sym typeface="Roboto Mono"/>
              </a:rPr>
              <a:t>The main route table came with the VPC, and it also has a route for the VPN-only subnet. A custom route table is associated with the public subnet. If you create a new subnet, it's automatically associated with the main route table, which routes its traffic to the virtual private gateway.</a:t>
            </a:r>
            <a:endParaRPr sz="1000">
              <a:solidFill>
                <a:srgbClr val="D9D9D9"/>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D9D9D9"/>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D9D9D9"/>
                </a:solidFill>
                <a:latin typeface="Roboto Mono"/>
                <a:ea typeface="Roboto Mono"/>
                <a:cs typeface="Roboto Mono"/>
                <a:sym typeface="Roboto Mono"/>
              </a:rPr>
              <a:t>Subnets can be implicitly or explicitly associated with the main route table.</a:t>
            </a:r>
            <a:endParaRPr sz="1000">
              <a:solidFill>
                <a:srgbClr val="D9D9D9"/>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D9D9D9"/>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VPC Networking components  - Route Tables contd.</a:t>
            </a:r>
            <a:endParaRPr sz="1800"/>
          </a:p>
        </p:txBody>
      </p:sp>
      <p:sp>
        <p:nvSpPr>
          <p:cNvPr id="173" name="Google Shape;173;p26"/>
          <p:cNvSpPr txBox="1"/>
          <p:nvPr/>
        </p:nvSpPr>
        <p:spPr>
          <a:xfrm>
            <a:off x="146000" y="685800"/>
            <a:ext cx="48714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FFFF"/>
                </a:solidFill>
                <a:latin typeface="Roboto Mono"/>
                <a:ea typeface="Roboto Mono"/>
                <a:cs typeface="Roboto Mono"/>
                <a:sym typeface="Roboto Mono"/>
              </a:rPr>
              <a:t>Route Tables for an Internet Gateway:</a:t>
            </a:r>
            <a:endParaRPr sz="1000">
              <a:solidFill>
                <a:srgbClr val="00FFF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D9D9D9"/>
                </a:solidFill>
                <a:latin typeface="Roboto Mono"/>
                <a:ea typeface="Roboto Mono"/>
                <a:cs typeface="Roboto Mono"/>
                <a:sym typeface="Roboto Mono"/>
              </a:rPr>
              <a:t>Add a route with a destination of 0.0.0.0/0 for IPv4 traffic or ::/0 for IPv6 traffic, and a target of the Internet gateway ID (igw-xxxxxxxx).</a:t>
            </a:r>
            <a:endParaRPr sz="1000">
              <a:solidFill>
                <a:srgbClr val="D9D9D9"/>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D9D9D9"/>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00FFFF"/>
                </a:solidFill>
                <a:latin typeface="Roboto Mono"/>
                <a:ea typeface="Roboto Mono"/>
                <a:cs typeface="Roboto Mono"/>
                <a:sym typeface="Roboto Mono"/>
              </a:rPr>
              <a:t>Route Tables for a NAT Device:</a:t>
            </a:r>
            <a:endParaRPr sz="1000">
              <a:solidFill>
                <a:srgbClr val="00FFF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D9D9D9"/>
                </a:solidFill>
                <a:latin typeface="Roboto Mono"/>
                <a:ea typeface="Roboto Mono"/>
                <a:cs typeface="Roboto Mono"/>
                <a:sym typeface="Roboto Mono"/>
              </a:rPr>
              <a:t>Add a route for the private subnet that routes IPv4 Internet traffic (0.0.0.0/0) to the NAT device.</a:t>
            </a:r>
            <a:endParaRPr sz="1000">
              <a:solidFill>
                <a:srgbClr val="D9D9D9"/>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D9D9D9"/>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00FFFF"/>
                </a:solidFill>
                <a:latin typeface="Roboto Mono"/>
                <a:ea typeface="Roboto Mono"/>
                <a:cs typeface="Roboto Mono"/>
                <a:sym typeface="Roboto Mono"/>
              </a:rPr>
              <a:t>Route Tables for a Virtual Private Gateway: </a:t>
            </a:r>
            <a:endParaRPr sz="1000">
              <a:solidFill>
                <a:srgbClr val="00FFF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D9D9D9"/>
                </a:solidFill>
                <a:latin typeface="Roboto Mono"/>
                <a:ea typeface="Roboto Mono"/>
                <a:cs typeface="Roboto Mono"/>
                <a:sym typeface="Roboto Mono"/>
              </a:rPr>
              <a:t>Add a route with the destination of your network and a target of the virtual private gateway (vgw-xxxxxxxx). You can then create and configure your Site-to-Site VPN connection.</a:t>
            </a:r>
            <a:endParaRPr sz="1000">
              <a:solidFill>
                <a:srgbClr val="D9D9D9"/>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D9D9D9"/>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00FFFF"/>
                </a:solidFill>
                <a:latin typeface="Roboto Mono"/>
                <a:ea typeface="Roboto Mono"/>
                <a:cs typeface="Roboto Mono"/>
                <a:sym typeface="Roboto Mono"/>
              </a:rPr>
              <a:t>Route Tables for a VPC Peering Connection:</a:t>
            </a:r>
            <a:endParaRPr sz="1000">
              <a:solidFill>
                <a:srgbClr val="00FFF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D9D9D9"/>
                </a:solidFill>
                <a:latin typeface="Roboto Mono"/>
                <a:ea typeface="Roboto Mono"/>
                <a:cs typeface="Roboto Mono"/>
                <a:sym typeface="Roboto Mono"/>
              </a:rPr>
              <a:t>Add a route to one or more of your VPC route tables that points to the VPC peering connection to access all or part of the CIDR block of the other VPC in the peering connection. Similarly, the owner of the other VPC must add a route to their VPC route table to route traffic back to your VPC.</a:t>
            </a:r>
            <a:endParaRPr sz="1000">
              <a:solidFill>
                <a:srgbClr val="D9D9D9"/>
              </a:solidFill>
              <a:latin typeface="Roboto Mono"/>
              <a:ea typeface="Roboto Mono"/>
              <a:cs typeface="Roboto Mono"/>
              <a:sym typeface="Roboto Mono"/>
            </a:endParaRPr>
          </a:p>
        </p:txBody>
      </p:sp>
      <p:graphicFrame>
        <p:nvGraphicFramePr>
          <p:cNvPr id="174" name="Google Shape;174;p26"/>
          <p:cNvGraphicFramePr/>
          <p:nvPr/>
        </p:nvGraphicFramePr>
        <p:xfrm>
          <a:off x="1447800" y="3962400"/>
          <a:ext cx="3000000" cy="3000000"/>
        </p:xfrm>
        <a:graphic>
          <a:graphicData uri="http://schemas.openxmlformats.org/drawingml/2006/table">
            <a:tbl>
              <a:tblPr>
                <a:noFill/>
                <a:tableStyleId>{FAA5C3A9-5D83-4866-A8E6-11F322724366}</a:tableStyleId>
              </a:tblPr>
              <a:tblGrid>
                <a:gridCol w="1866900"/>
                <a:gridCol w="1114425"/>
              </a:tblGrid>
              <a:tr h="75400">
                <a:tc>
                  <a:txBody>
                    <a:bodyPr/>
                    <a:lstStyle/>
                    <a:p>
                      <a:pPr indent="0" lvl="0" marL="0" rtl="0" algn="l">
                        <a:lnSpc>
                          <a:spcPct val="100000"/>
                        </a:lnSpc>
                        <a:spcBef>
                          <a:spcPts val="0"/>
                        </a:spcBef>
                        <a:spcAft>
                          <a:spcPts val="0"/>
                        </a:spcAft>
                        <a:buNone/>
                      </a:pPr>
                      <a:r>
                        <a:rPr b="1" lang="en" sz="900">
                          <a:solidFill>
                            <a:srgbClr val="333333"/>
                          </a:solidFill>
                          <a:highlight>
                            <a:srgbClr val="FFFFFF"/>
                          </a:highlight>
                          <a:latin typeface="Roboto Mono"/>
                          <a:ea typeface="Roboto Mono"/>
                          <a:cs typeface="Roboto Mono"/>
                          <a:sym typeface="Roboto Mono"/>
                        </a:rPr>
                        <a:t>Destination</a:t>
                      </a:r>
                      <a:endParaRPr b="1" sz="900">
                        <a:solidFill>
                          <a:srgbClr val="333333"/>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0"/>
                        </a:spcAft>
                        <a:buNone/>
                      </a:pPr>
                      <a:r>
                        <a:rPr b="1" lang="en" sz="900">
                          <a:solidFill>
                            <a:srgbClr val="333333"/>
                          </a:solidFill>
                          <a:highlight>
                            <a:srgbClr val="FFFFFF"/>
                          </a:highlight>
                          <a:latin typeface="Roboto Mono"/>
                          <a:ea typeface="Roboto Mono"/>
                          <a:cs typeface="Roboto Mono"/>
                          <a:sym typeface="Roboto Mono"/>
                        </a:rPr>
                        <a:t>Target</a:t>
                      </a:r>
                      <a:endParaRPr b="1" sz="900">
                        <a:solidFill>
                          <a:srgbClr val="333333"/>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r>
              <a:tr h="75400">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10.0.0.0/16</a:t>
                      </a:r>
                      <a:endParaRPr sz="9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Local</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5400">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172.31.0.0/16</a:t>
                      </a:r>
                      <a:endParaRPr sz="9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pcx-1a2b1a2b</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5400">
                <a:tc>
                  <a:txBody>
                    <a:bodyPr/>
                    <a:lstStyle/>
                    <a:p>
                      <a:pPr indent="0" lvl="0" marL="0" rtl="0" algn="l">
                        <a:lnSpc>
                          <a:spcPct val="100000"/>
                        </a:lnSpc>
                        <a:spcBef>
                          <a:spcPts val="0"/>
                        </a:spcBef>
                        <a:spcAft>
                          <a:spcPts val="0"/>
                        </a:spcAft>
                        <a:buNone/>
                      </a:pPr>
                      <a:r>
                        <a:rPr b="1" lang="en" sz="900">
                          <a:solidFill>
                            <a:srgbClr val="444444"/>
                          </a:solidFill>
                          <a:highlight>
                            <a:srgbClr val="FFFFFF"/>
                          </a:highlight>
                          <a:latin typeface="Roboto Mono"/>
                          <a:ea typeface="Roboto Mono"/>
                          <a:cs typeface="Roboto Mono"/>
                          <a:sym typeface="Roboto Mono"/>
                        </a:rPr>
                        <a:t>2001:db8:5678:2b00::/56</a:t>
                      </a:r>
                      <a:endParaRPr b="1" sz="9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900">
                          <a:solidFill>
                            <a:srgbClr val="444444"/>
                          </a:solidFill>
                          <a:highlight>
                            <a:srgbClr val="FFFFFF"/>
                          </a:highlight>
                          <a:latin typeface="Roboto Mono"/>
                          <a:ea typeface="Roboto Mono"/>
                          <a:cs typeface="Roboto Mono"/>
                          <a:sym typeface="Roboto Mono"/>
                        </a:rPr>
                        <a:t>pcx-1a2b1a2b</a:t>
                      </a:r>
                      <a:endParaRPr b="1"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175" name="Google Shape;175;p26"/>
          <p:cNvGraphicFramePr/>
          <p:nvPr/>
        </p:nvGraphicFramePr>
        <p:xfrm>
          <a:off x="1447800" y="4590425"/>
          <a:ext cx="3000000" cy="3000000"/>
        </p:xfrm>
        <a:graphic>
          <a:graphicData uri="http://schemas.openxmlformats.org/drawingml/2006/table">
            <a:tbl>
              <a:tblPr>
                <a:noFill/>
                <a:tableStyleId>{FAA5C3A9-5D83-4866-A8E6-11F322724366}</a:tableStyleId>
              </a:tblPr>
              <a:tblGrid>
                <a:gridCol w="1866900"/>
                <a:gridCol w="1114425"/>
              </a:tblGrid>
              <a:tr h="101875">
                <a:tc>
                  <a:txBody>
                    <a:bodyPr/>
                    <a:lstStyle/>
                    <a:p>
                      <a:pPr indent="0" lvl="0" marL="0" rtl="0" algn="l">
                        <a:lnSpc>
                          <a:spcPct val="100000"/>
                        </a:lnSpc>
                        <a:spcBef>
                          <a:spcPts val="0"/>
                        </a:spcBef>
                        <a:spcAft>
                          <a:spcPts val="0"/>
                        </a:spcAft>
                        <a:buNone/>
                      </a:pPr>
                      <a:r>
                        <a:rPr b="1" lang="en" sz="900">
                          <a:solidFill>
                            <a:srgbClr val="333333"/>
                          </a:solidFill>
                          <a:highlight>
                            <a:srgbClr val="FFFFFF"/>
                          </a:highlight>
                          <a:latin typeface="Roboto Mono"/>
                          <a:ea typeface="Roboto Mono"/>
                          <a:cs typeface="Roboto Mono"/>
                          <a:sym typeface="Roboto Mono"/>
                        </a:rPr>
                        <a:t>Destination</a:t>
                      </a:r>
                      <a:endParaRPr b="1" sz="900">
                        <a:solidFill>
                          <a:srgbClr val="333333"/>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0"/>
                        </a:spcAft>
                        <a:buNone/>
                      </a:pPr>
                      <a:r>
                        <a:rPr b="1" lang="en" sz="900">
                          <a:solidFill>
                            <a:srgbClr val="333333"/>
                          </a:solidFill>
                          <a:highlight>
                            <a:srgbClr val="FFFFFF"/>
                          </a:highlight>
                          <a:latin typeface="Roboto Mono"/>
                          <a:ea typeface="Roboto Mono"/>
                          <a:cs typeface="Roboto Mono"/>
                          <a:sym typeface="Roboto Mono"/>
                        </a:rPr>
                        <a:t>Target</a:t>
                      </a:r>
                      <a:endParaRPr b="1" sz="900">
                        <a:solidFill>
                          <a:srgbClr val="333333"/>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r>
              <a:tr h="101875">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172.31.0.0/16</a:t>
                      </a:r>
                      <a:endParaRPr sz="9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Local</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1875">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10.0.0.0/16</a:t>
                      </a:r>
                      <a:endParaRPr sz="9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pcx-1a2b1a2b</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1875">
                <a:tc>
                  <a:txBody>
                    <a:bodyPr/>
                    <a:lstStyle/>
                    <a:p>
                      <a:pPr indent="0" lvl="0" marL="0" rtl="0" algn="l">
                        <a:lnSpc>
                          <a:spcPct val="100000"/>
                        </a:lnSpc>
                        <a:spcBef>
                          <a:spcPts val="0"/>
                        </a:spcBef>
                        <a:spcAft>
                          <a:spcPts val="0"/>
                        </a:spcAft>
                        <a:buNone/>
                      </a:pPr>
                      <a:r>
                        <a:rPr b="1" lang="en" sz="900">
                          <a:solidFill>
                            <a:srgbClr val="444444"/>
                          </a:solidFill>
                          <a:highlight>
                            <a:srgbClr val="FFFFFF"/>
                          </a:highlight>
                          <a:latin typeface="Roboto Mono"/>
                          <a:ea typeface="Roboto Mono"/>
                          <a:cs typeface="Roboto Mono"/>
                          <a:sym typeface="Roboto Mono"/>
                        </a:rPr>
                        <a:t>2001:db8:1234:1a00::/56</a:t>
                      </a:r>
                      <a:endParaRPr b="1" sz="9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900">
                          <a:solidFill>
                            <a:srgbClr val="444444"/>
                          </a:solidFill>
                          <a:highlight>
                            <a:srgbClr val="FFFFFF"/>
                          </a:highlight>
                          <a:latin typeface="Roboto Mono"/>
                          <a:ea typeface="Roboto Mono"/>
                          <a:cs typeface="Roboto Mono"/>
                          <a:sym typeface="Roboto Mono"/>
                        </a:rPr>
                        <a:t>pcx-1a2b1a2b</a:t>
                      </a:r>
                      <a:endParaRPr b="1"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76" name="Google Shape;176;p26"/>
          <p:cNvSpPr txBox="1"/>
          <p:nvPr/>
        </p:nvSpPr>
        <p:spPr>
          <a:xfrm>
            <a:off x="288825" y="4015900"/>
            <a:ext cx="10551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9D9D9"/>
                </a:solidFill>
                <a:latin typeface="Average"/>
                <a:ea typeface="Average"/>
                <a:cs typeface="Average"/>
                <a:sym typeface="Average"/>
              </a:rPr>
              <a:t>VPC A → </a:t>
            </a:r>
            <a:endParaRPr>
              <a:solidFill>
                <a:srgbClr val="D9D9D9"/>
              </a:solidFill>
              <a:latin typeface="Average"/>
              <a:ea typeface="Average"/>
              <a:cs typeface="Average"/>
              <a:sym typeface="Average"/>
            </a:endParaRPr>
          </a:p>
        </p:txBody>
      </p:sp>
      <p:sp>
        <p:nvSpPr>
          <p:cNvPr id="177" name="Google Shape;177;p26"/>
          <p:cNvSpPr txBox="1"/>
          <p:nvPr/>
        </p:nvSpPr>
        <p:spPr>
          <a:xfrm>
            <a:off x="288825" y="4625500"/>
            <a:ext cx="10551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9D9D9"/>
                </a:solidFill>
                <a:latin typeface="Average"/>
                <a:ea typeface="Average"/>
                <a:cs typeface="Average"/>
                <a:sym typeface="Average"/>
              </a:rPr>
              <a:t>VPC B → </a:t>
            </a:r>
            <a:endParaRPr>
              <a:solidFill>
                <a:srgbClr val="D9D9D9"/>
              </a:solidFill>
              <a:latin typeface="Average"/>
              <a:ea typeface="Average"/>
              <a:cs typeface="Average"/>
              <a:sym typeface="Average"/>
            </a:endParaRPr>
          </a:p>
        </p:txBody>
      </p:sp>
      <p:sp>
        <p:nvSpPr>
          <p:cNvPr id="178" name="Google Shape;178;p26"/>
          <p:cNvSpPr txBox="1"/>
          <p:nvPr/>
        </p:nvSpPr>
        <p:spPr>
          <a:xfrm>
            <a:off x="5017400" y="609600"/>
            <a:ext cx="40785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FFFF"/>
                </a:solidFill>
                <a:latin typeface="Roboto Mono"/>
                <a:ea typeface="Roboto Mono"/>
                <a:cs typeface="Roboto Mono"/>
                <a:sym typeface="Roboto Mono"/>
              </a:rPr>
              <a:t>Route Tables for a VPC Endpoint:</a:t>
            </a:r>
            <a:endParaRPr sz="1000">
              <a:solidFill>
                <a:srgbClr val="00FFF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D9D9D9"/>
                </a:solidFill>
                <a:latin typeface="Roboto Mono"/>
                <a:ea typeface="Roboto Mono"/>
                <a:cs typeface="Roboto Mono"/>
                <a:sym typeface="Roboto Mono"/>
              </a:rPr>
              <a:t>When you create an endpoint, you specify the route tables in your VPC that are used by the endpoint. A route is automatically added to each of the route tables with a destination that specifies the prefix list ID of the service (pl-xxxxxxxx), and a target with the endpoint ID (vpce-xxxxxxxx).</a:t>
            </a:r>
            <a:endParaRPr sz="1000">
              <a:solidFill>
                <a:srgbClr val="D9D9D9"/>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D9D9D9"/>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00FFFF"/>
                </a:solidFill>
                <a:latin typeface="Roboto Mono"/>
                <a:ea typeface="Roboto Mono"/>
                <a:cs typeface="Roboto Mono"/>
                <a:sym typeface="Roboto Mono"/>
              </a:rPr>
              <a:t>Route Tables for an Egress-Only IGW:</a:t>
            </a:r>
            <a:endParaRPr sz="1000">
              <a:solidFill>
                <a:srgbClr val="00FFF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D9D9D9"/>
                </a:solidFill>
                <a:latin typeface="Roboto Mono"/>
                <a:ea typeface="Roboto Mono"/>
                <a:cs typeface="Roboto Mono"/>
                <a:sym typeface="Roboto Mono"/>
              </a:rPr>
              <a:t>Add a route for the private subnet that routes IPv6 Internet traffic (::/0) to the egress-only IGW</a:t>
            </a:r>
            <a:endParaRPr sz="1000">
              <a:solidFill>
                <a:srgbClr val="D9D9D9"/>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D9D9D9"/>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00FFFF"/>
                </a:solidFill>
                <a:latin typeface="Roboto Mono"/>
                <a:ea typeface="Roboto Mono"/>
                <a:cs typeface="Roboto Mono"/>
                <a:sym typeface="Roboto Mono"/>
              </a:rPr>
              <a:t>Route Tables for Transit Gateways:</a:t>
            </a:r>
            <a:endParaRPr sz="1000">
              <a:solidFill>
                <a:srgbClr val="00FFF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D9D9D9"/>
                </a:solidFill>
                <a:latin typeface="Roboto Mono"/>
                <a:ea typeface="Roboto Mono"/>
                <a:cs typeface="Roboto Mono"/>
                <a:sym typeface="Roboto Mono"/>
              </a:rPr>
              <a:t>When you attach a VPC to a </a:t>
            </a:r>
            <a:r>
              <a:rPr i="1" lang="en" sz="1000">
                <a:solidFill>
                  <a:srgbClr val="D9D9D9"/>
                </a:solidFill>
                <a:latin typeface="Roboto Mono"/>
                <a:ea typeface="Roboto Mono"/>
                <a:cs typeface="Roboto Mono"/>
                <a:sym typeface="Roboto Mono"/>
              </a:rPr>
              <a:t>tgw</a:t>
            </a:r>
            <a:r>
              <a:rPr lang="en" sz="1000">
                <a:solidFill>
                  <a:srgbClr val="D9D9D9"/>
                </a:solidFill>
                <a:latin typeface="Roboto Mono"/>
                <a:ea typeface="Roboto Mono"/>
                <a:cs typeface="Roboto Mono"/>
                <a:sym typeface="Roboto Mono"/>
              </a:rPr>
              <a:t>, you need to add a route for traffic to route through the </a:t>
            </a:r>
            <a:r>
              <a:rPr i="1" lang="en" sz="1000">
                <a:solidFill>
                  <a:srgbClr val="D9D9D9"/>
                </a:solidFill>
                <a:latin typeface="Roboto Mono"/>
                <a:ea typeface="Roboto Mono"/>
                <a:cs typeface="Roboto Mono"/>
                <a:sym typeface="Roboto Mono"/>
              </a:rPr>
              <a:t>tgw</a:t>
            </a:r>
            <a:endParaRPr i="1" sz="1000">
              <a:solidFill>
                <a:srgbClr val="D9D9D9"/>
              </a:solidFill>
              <a:latin typeface="Roboto Mono"/>
              <a:ea typeface="Roboto Mono"/>
              <a:cs typeface="Roboto Mono"/>
              <a:sym typeface="Roboto Mono"/>
            </a:endParaRPr>
          </a:p>
          <a:p>
            <a:pPr indent="0" lvl="0" marL="0" rtl="0" algn="l">
              <a:spcBef>
                <a:spcPts val="0"/>
              </a:spcBef>
              <a:spcAft>
                <a:spcPts val="0"/>
              </a:spcAft>
              <a:buNone/>
            </a:pPr>
            <a:r>
              <a:t/>
            </a:r>
            <a:endParaRPr i="1" sz="1000">
              <a:solidFill>
                <a:srgbClr val="D9D9D9"/>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D9D9D9"/>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D9D9D9"/>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longest prefix match?</a:t>
            </a:r>
            <a:endParaRPr/>
          </a:p>
        </p:txBody>
      </p:sp>
      <p:sp>
        <p:nvSpPr>
          <p:cNvPr id="184" name="Google Shape;184;p27"/>
          <p:cNvSpPr txBox="1"/>
          <p:nvPr/>
        </p:nvSpPr>
        <p:spPr>
          <a:xfrm>
            <a:off x="228600" y="1219200"/>
            <a:ext cx="84921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b="1" lang="en" sz="1000">
                <a:solidFill>
                  <a:srgbClr val="F3F3F3"/>
                </a:solidFill>
                <a:latin typeface="Asap"/>
                <a:ea typeface="Asap"/>
                <a:cs typeface="Asap"/>
                <a:sym typeface="Asap"/>
              </a:rPr>
              <a:t>Longest prefix match</a:t>
            </a:r>
            <a:r>
              <a:rPr lang="en" sz="1000">
                <a:solidFill>
                  <a:srgbClr val="F3F3F3"/>
                </a:solidFill>
                <a:latin typeface="Asap"/>
                <a:ea typeface="Asap"/>
                <a:cs typeface="Asap"/>
                <a:sym typeface="Asap"/>
              </a:rPr>
              <a:t> (also called </a:t>
            </a:r>
            <a:r>
              <a:rPr b="1" lang="en" sz="1000">
                <a:solidFill>
                  <a:srgbClr val="F3F3F3"/>
                </a:solidFill>
                <a:latin typeface="Asap"/>
                <a:ea typeface="Asap"/>
                <a:cs typeface="Asap"/>
                <a:sym typeface="Asap"/>
              </a:rPr>
              <a:t>Maximum prefix length match</a:t>
            </a:r>
            <a:r>
              <a:rPr lang="en" sz="1000">
                <a:solidFill>
                  <a:srgbClr val="F3F3F3"/>
                </a:solidFill>
                <a:latin typeface="Asap"/>
                <a:ea typeface="Asap"/>
                <a:cs typeface="Asap"/>
                <a:sym typeface="Asap"/>
              </a:rPr>
              <a:t>) refers to an </a:t>
            </a:r>
            <a:r>
              <a:rPr lang="en" sz="1000">
                <a:solidFill>
                  <a:srgbClr val="F3F3F3"/>
                </a:solidFill>
                <a:uFill>
                  <a:noFill/>
                </a:uFill>
                <a:latin typeface="Asap"/>
                <a:ea typeface="Asap"/>
                <a:cs typeface="Asap"/>
                <a:sym typeface="Asap"/>
                <a:hlinkClick r:id="rId3"/>
              </a:rPr>
              <a:t>algorithm</a:t>
            </a:r>
            <a:r>
              <a:rPr lang="en" sz="1000">
                <a:solidFill>
                  <a:srgbClr val="F3F3F3"/>
                </a:solidFill>
                <a:latin typeface="Asap"/>
                <a:ea typeface="Asap"/>
                <a:cs typeface="Asap"/>
                <a:sym typeface="Asap"/>
              </a:rPr>
              <a:t> used by </a:t>
            </a:r>
            <a:r>
              <a:rPr lang="en" sz="1000">
                <a:solidFill>
                  <a:srgbClr val="F3F3F3"/>
                </a:solidFill>
                <a:uFill>
                  <a:noFill/>
                </a:uFill>
                <a:latin typeface="Asap"/>
                <a:ea typeface="Asap"/>
                <a:cs typeface="Asap"/>
                <a:sym typeface="Asap"/>
                <a:hlinkClick r:id="rId4"/>
              </a:rPr>
              <a:t>routers</a:t>
            </a:r>
            <a:r>
              <a:rPr lang="en" sz="1000">
                <a:solidFill>
                  <a:srgbClr val="F3F3F3"/>
                </a:solidFill>
                <a:latin typeface="Asap"/>
                <a:ea typeface="Asap"/>
                <a:cs typeface="Asap"/>
                <a:sym typeface="Asap"/>
              </a:rPr>
              <a:t> in </a:t>
            </a:r>
            <a:r>
              <a:rPr lang="en" sz="1000">
                <a:solidFill>
                  <a:srgbClr val="F3F3F3"/>
                </a:solidFill>
                <a:uFill>
                  <a:noFill/>
                </a:uFill>
                <a:latin typeface="Asap"/>
                <a:ea typeface="Asap"/>
                <a:cs typeface="Asap"/>
                <a:sym typeface="Asap"/>
                <a:hlinkClick r:id="rId5"/>
              </a:rPr>
              <a:t>Internet Protocol</a:t>
            </a:r>
            <a:r>
              <a:rPr lang="en" sz="1000">
                <a:solidFill>
                  <a:srgbClr val="F3F3F3"/>
                </a:solidFill>
                <a:latin typeface="Asap"/>
                <a:ea typeface="Asap"/>
                <a:cs typeface="Asap"/>
                <a:sym typeface="Asap"/>
              </a:rPr>
              <a:t> (IP) networking to select an entry from a forwarding table. </a:t>
            </a:r>
            <a:r>
              <a:rPr baseline="30000" lang="en" sz="1000">
                <a:solidFill>
                  <a:srgbClr val="F3F3F3"/>
                </a:solidFill>
                <a:uFill>
                  <a:noFill/>
                </a:uFill>
                <a:latin typeface="Asap"/>
                <a:ea typeface="Asap"/>
                <a:cs typeface="Asap"/>
                <a:sym typeface="Asap"/>
                <a:hlinkClick r:id="rId6"/>
              </a:rPr>
              <a:t>[1]</a:t>
            </a:r>
            <a:endParaRPr baseline="30000" sz="1000">
              <a:solidFill>
                <a:srgbClr val="F3F3F3"/>
              </a:solidFill>
              <a:latin typeface="Asap"/>
              <a:ea typeface="Asap"/>
              <a:cs typeface="Asap"/>
              <a:sym typeface="Asap"/>
            </a:endParaRPr>
          </a:p>
          <a:p>
            <a:pPr indent="0" lvl="0" marL="0" rtl="0" algn="l">
              <a:lnSpc>
                <a:spcPct val="115000"/>
              </a:lnSpc>
              <a:spcBef>
                <a:spcPts val="500"/>
              </a:spcBef>
              <a:spcAft>
                <a:spcPts val="0"/>
              </a:spcAft>
              <a:buNone/>
            </a:pPr>
            <a:r>
              <a:rPr lang="en" sz="1000">
                <a:solidFill>
                  <a:srgbClr val="F3F3F3"/>
                </a:solidFill>
                <a:latin typeface="Asap"/>
                <a:ea typeface="Asap"/>
                <a:cs typeface="Asap"/>
                <a:sym typeface="Asap"/>
              </a:rPr>
              <a:t>Because each entry in a </a:t>
            </a:r>
            <a:r>
              <a:rPr lang="en" sz="1000">
                <a:solidFill>
                  <a:srgbClr val="F3F3F3"/>
                </a:solidFill>
                <a:uFill>
                  <a:noFill/>
                </a:uFill>
                <a:latin typeface="Asap"/>
                <a:ea typeface="Asap"/>
                <a:cs typeface="Asap"/>
                <a:sym typeface="Asap"/>
                <a:hlinkClick r:id="rId7"/>
              </a:rPr>
              <a:t>forwarding table</a:t>
            </a:r>
            <a:r>
              <a:rPr lang="en" sz="1000">
                <a:solidFill>
                  <a:srgbClr val="F3F3F3"/>
                </a:solidFill>
                <a:latin typeface="Asap"/>
                <a:ea typeface="Asap"/>
                <a:cs typeface="Asap"/>
                <a:sym typeface="Asap"/>
              </a:rPr>
              <a:t> may specify a sub-network, one destination address may match more than one forwarding table entry. The most specific of the matching table entries — the one with the longest subnet mask — is called the longest prefix match. It is called this because it is also the entry where the largest number of leading address bits of the destination address match those in the table entry. </a:t>
            </a:r>
            <a:r>
              <a:rPr baseline="30000" lang="en" sz="1000">
                <a:solidFill>
                  <a:srgbClr val="F3F3F3"/>
                </a:solidFill>
                <a:uFill>
                  <a:noFill/>
                </a:uFill>
                <a:latin typeface="Asap"/>
                <a:ea typeface="Asap"/>
                <a:cs typeface="Asap"/>
                <a:sym typeface="Asap"/>
                <a:hlinkClick r:id="rId8"/>
              </a:rPr>
              <a:t>[2]</a:t>
            </a:r>
            <a:endParaRPr baseline="30000" sz="1000">
              <a:solidFill>
                <a:srgbClr val="F3F3F3"/>
              </a:solidFill>
              <a:latin typeface="Asap"/>
              <a:ea typeface="Asap"/>
              <a:cs typeface="Asap"/>
              <a:sym typeface="Asap"/>
            </a:endParaRPr>
          </a:p>
          <a:p>
            <a:pPr indent="0" lvl="0" marL="0" rtl="0" algn="l">
              <a:lnSpc>
                <a:spcPct val="115000"/>
              </a:lnSpc>
              <a:spcBef>
                <a:spcPts val="500"/>
              </a:spcBef>
              <a:spcAft>
                <a:spcPts val="0"/>
              </a:spcAft>
              <a:buNone/>
            </a:pPr>
            <a:r>
              <a:rPr lang="en" sz="1000">
                <a:solidFill>
                  <a:srgbClr val="F3F3F3"/>
                </a:solidFill>
                <a:latin typeface="Asap"/>
                <a:ea typeface="Asap"/>
                <a:cs typeface="Asap"/>
                <a:sym typeface="Asap"/>
              </a:rPr>
              <a:t>For example, consider this </a:t>
            </a:r>
            <a:r>
              <a:rPr lang="en" sz="1000">
                <a:solidFill>
                  <a:srgbClr val="F3F3F3"/>
                </a:solidFill>
                <a:uFill>
                  <a:noFill/>
                </a:uFill>
                <a:latin typeface="Asap"/>
                <a:ea typeface="Asap"/>
                <a:cs typeface="Asap"/>
                <a:sym typeface="Asap"/>
                <a:hlinkClick r:id="rId9"/>
              </a:rPr>
              <a:t>IPv4</a:t>
            </a:r>
            <a:r>
              <a:rPr lang="en" sz="1000">
                <a:solidFill>
                  <a:srgbClr val="F3F3F3"/>
                </a:solidFill>
                <a:latin typeface="Asap"/>
                <a:ea typeface="Asap"/>
                <a:cs typeface="Asap"/>
                <a:sym typeface="Asap"/>
              </a:rPr>
              <a:t> forwarding table (</a:t>
            </a:r>
            <a:r>
              <a:rPr lang="en" sz="1000">
                <a:solidFill>
                  <a:srgbClr val="F3F3F3"/>
                </a:solidFill>
                <a:uFill>
                  <a:noFill/>
                </a:uFill>
                <a:latin typeface="Asap"/>
                <a:ea typeface="Asap"/>
                <a:cs typeface="Asap"/>
                <a:sym typeface="Asap"/>
                <a:hlinkClick r:id="rId10"/>
              </a:rPr>
              <a:t>CIDR notation</a:t>
            </a:r>
            <a:r>
              <a:rPr lang="en" sz="1000">
                <a:solidFill>
                  <a:srgbClr val="F3F3F3"/>
                </a:solidFill>
                <a:latin typeface="Asap"/>
                <a:ea typeface="Asap"/>
                <a:cs typeface="Asap"/>
                <a:sym typeface="Asap"/>
              </a:rPr>
              <a:t> is used):</a:t>
            </a:r>
            <a:endParaRPr sz="1000">
              <a:solidFill>
                <a:srgbClr val="F3F3F3"/>
              </a:solidFill>
              <a:latin typeface="Asap"/>
              <a:ea typeface="Asap"/>
              <a:cs typeface="Asap"/>
              <a:sym typeface="Asap"/>
            </a:endParaRPr>
          </a:p>
          <a:p>
            <a:pPr indent="0" lvl="0" marL="0" rtl="0" algn="l">
              <a:spcBef>
                <a:spcPts val="500"/>
              </a:spcBef>
              <a:spcAft>
                <a:spcPts val="0"/>
              </a:spcAft>
              <a:buNone/>
            </a:pPr>
            <a:r>
              <a:rPr lang="en" sz="1000">
                <a:solidFill>
                  <a:srgbClr val="00FFFF"/>
                </a:solidFill>
                <a:latin typeface="Asap"/>
                <a:ea typeface="Asap"/>
                <a:cs typeface="Asap"/>
                <a:sym typeface="Asap"/>
              </a:rPr>
              <a:t>192.168.20.16/28</a:t>
            </a:r>
            <a:endParaRPr sz="1000">
              <a:solidFill>
                <a:srgbClr val="00FFFF"/>
              </a:solidFill>
              <a:latin typeface="Asap"/>
              <a:ea typeface="Asap"/>
              <a:cs typeface="Asap"/>
              <a:sym typeface="Asap"/>
            </a:endParaRPr>
          </a:p>
          <a:p>
            <a:pPr indent="0" lvl="0" marL="0" rtl="0" algn="l">
              <a:spcBef>
                <a:spcPts val="0"/>
              </a:spcBef>
              <a:spcAft>
                <a:spcPts val="0"/>
              </a:spcAft>
              <a:buNone/>
            </a:pPr>
            <a:r>
              <a:rPr lang="en" sz="1000">
                <a:solidFill>
                  <a:srgbClr val="00FFFF"/>
                </a:solidFill>
                <a:latin typeface="Asap"/>
                <a:ea typeface="Asap"/>
                <a:cs typeface="Asap"/>
                <a:sym typeface="Asap"/>
              </a:rPr>
              <a:t>192.168.0.0/16</a:t>
            </a:r>
            <a:endParaRPr sz="1000">
              <a:solidFill>
                <a:srgbClr val="00FFFF"/>
              </a:solidFill>
              <a:latin typeface="Asap"/>
              <a:ea typeface="Asap"/>
              <a:cs typeface="Asap"/>
              <a:sym typeface="Asap"/>
            </a:endParaRPr>
          </a:p>
          <a:p>
            <a:pPr indent="0" lvl="0" marL="139700" marR="139700" rtl="0" algn="l">
              <a:lnSpc>
                <a:spcPct val="130000"/>
              </a:lnSpc>
              <a:spcBef>
                <a:spcPts val="0"/>
              </a:spcBef>
              <a:spcAft>
                <a:spcPts val="0"/>
              </a:spcAft>
              <a:buNone/>
            </a:pPr>
            <a:r>
              <a:t/>
            </a:r>
            <a:endParaRPr sz="1000">
              <a:solidFill>
                <a:srgbClr val="F3F3F3"/>
              </a:solidFill>
              <a:latin typeface="Asap"/>
              <a:ea typeface="Asap"/>
              <a:cs typeface="Asap"/>
              <a:sym typeface="Asap"/>
            </a:endParaRPr>
          </a:p>
          <a:p>
            <a:pPr indent="0" lvl="0" marL="0" rtl="0" algn="l">
              <a:lnSpc>
                <a:spcPct val="115000"/>
              </a:lnSpc>
              <a:spcBef>
                <a:spcPts val="500"/>
              </a:spcBef>
              <a:spcAft>
                <a:spcPts val="500"/>
              </a:spcAft>
              <a:buNone/>
            </a:pPr>
            <a:r>
              <a:rPr lang="en" sz="1000">
                <a:solidFill>
                  <a:srgbClr val="F3F3F3"/>
                </a:solidFill>
                <a:latin typeface="Asap"/>
                <a:ea typeface="Asap"/>
                <a:cs typeface="Asap"/>
                <a:sym typeface="Asap"/>
              </a:rPr>
              <a:t>When the address </a:t>
            </a:r>
            <a:r>
              <a:rPr lang="en" sz="1000">
                <a:solidFill>
                  <a:srgbClr val="00FFFF"/>
                </a:solidFill>
                <a:latin typeface="Asap"/>
                <a:ea typeface="Asap"/>
                <a:cs typeface="Asap"/>
                <a:sym typeface="Asap"/>
              </a:rPr>
              <a:t>192.168.20.19</a:t>
            </a:r>
            <a:r>
              <a:rPr lang="en" sz="1000">
                <a:solidFill>
                  <a:srgbClr val="F3F3F3"/>
                </a:solidFill>
                <a:latin typeface="Asap"/>
                <a:ea typeface="Asap"/>
                <a:cs typeface="Asap"/>
                <a:sym typeface="Asap"/>
              </a:rPr>
              <a:t> needs to be looked up, both entries in the forwarding table "match". That is, both entries contain the looked up address. In this case, the longest prefix of the candidate routes is 192.168.20.16/28, since its </a:t>
            </a:r>
            <a:r>
              <a:rPr lang="en" sz="1000">
                <a:solidFill>
                  <a:srgbClr val="F3F3F3"/>
                </a:solidFill>
                <a:uFill>
                  <a:noFill/>
                </a:uFill>
                <a:latin typeface="Asap"/>
                <a:ea typeface="Asap"/>
                <a:cs typeface="Asap"/>
                <a:sym typeface="Asap"/>
                <a:hlinkClick r:id="rId11"/>
              </a:rPr>
              <a:t>subnet mask</a:t>
            </a:r>
            <a:r>
              <a:rPr lang="en" sz="1000">
                <a:solidFill>
                  <a:srgbClr val="F3F3F3"/>
                </a:solidFill>
                <a:latin typeface="Asap"/>
                <a:ea typeface="Asap"/>
                <a:cs typeface="Asap"/>
                <a:sym typeface="Asap"/>
              </a:rPr>
              <a:t> (/28) is longer than the other entry's mask (/16), making the route more specific.</a:t>
            </a:r>
            <a:endParaRPr sz="1000">
              <a:solidFill>
                <a:srgbClr val="F3F3F3"/>
              </a:solidFill>
              <a:latin typeface="Asap"/>
              <a:ea typeface="Asap"/>
              <a:cs typeface="Asap"/>
              <a:sym typeface="Asap"/>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11700" y="7275"/>
            <a:ext cx="8613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VPC Networking components </a:t>
            </a:r>
            <a:r>
              <a:rPr lang="en" sz="1800"/>
              <a:t> - Configurations with Specific Routes</a:t>
            </a:r>
            <a:endParaRPr sz="1800"/>
          </a:p>
          <a:p>
            <a:pPr indent="0" lvl="0" marL="0" rtl="0" algn="l">
              <a:spcBef>
                <a:spcPts val="0"/>
              </a:spcBef>
              <a:spcAft>
                <a:spcPts val="0"/>
              </a:spcAft>
              <a:buNone/>
            </a:pPr>
            <a:r>
              <a:rPr lang="en" sz="1000" u="sng">
                <a:solidFill>
                  <a:schemeClr val="hlink"/>
                </a:solidFill>
                <a:latin typeface="Roboto Mono"/>
                <a:ea typeface="Roboto Mono"/>
                <a:cs typeface="Roboto Mono"/>
                <a:sym typeface="Roboto Mono"/>
                <a:hlinkClick r:id="rId3"/>
              </a:rPr>
              <a:t>https://docs.aws.amazon.com/vpc/latest/peering/peering-configurations-partial-access.html#one-to-two-vpcs-lpm</a:t>
            </a:r>
            <a:endParaRPr sz="1000">
              <a:latin typeface="Roboto Mono"/>
              <a:ea typeface="Roboto Mono"/>
              <a:cs typeface="Roboto Mono"/>
              <a:sym typeface="Roboto Mono"/>
            </a:endParaRPr>
          </a:p>
        </p:txBody>
      </p:sp>
      <p:sp>
        <p:nvSpPr>
          <p:cNvPr id="190" name="Google Shape;190;p28"/>
          <p:cNvSpPr txBox="1"/>
          <p:nvPr/>
        </p:nvSpPr>
        <p:spPr>
          <a:xfrm>
            <a:off x="-76325" y="685800"/>
            <a:ext cx="4818300" cy="41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CC6600"/>
                </a:solidFill>
                <a:highlight>
                  <a:srgbClr val="FFFFFF"/>
                </a:highlight>
                <a:latin typeface="Roboto Mono"/>
                <a:ea typeface="Roboto Mono"/>
                <a:cs typeface="Roboto Mono"/>
                <a:sym typeface="Roboto Mono"/>
              </a:rPr>
              <a:t>Two VPCs Peered to Two Subnets in One VPC with multiple CIDR blocks</a:t>
            </a:r>
            <a:endParaRPr sz="900">
              <a:solidFill>
                <a:srgbClr val="CC6600"/>
              </a:solidFill>
              <a:highlight>
                <a:srgbClr val="FFFFFF"/>
              </a:highlight>
              <a:latin typeface="Roboto Mono"/>
              <a:ea typeface="Roboto Mono"/>
              <a:cs typeface="Roboto Mono"/>
              <a:sym typeface="Roboto Mono"/>
            </a:endParaRPr>
          </a:p>
        </p:txBody>
      </p:sp>
      <p:pic>
        <p:nvPicPr>
          <p:cNvPr id="191" name="Google Shape;191;p28"/>
          <p:cNvPicPr preferRelativeResize="0"/>
          <p:nvPr/>
        </p:nvPicPr>
        <p:blipFill>
          <a:blip r:embed="rId4">
            <a:alphaModFix/>
          </a:blip>
          <a:stretch>
            <a:fillRect/>
          </a:stretch>
        </p:blipFill>
        <p:spPr>
          <a:xfrm>
            <a:off x="76075" y="954200"/>
            <a:ext cx="1745650" cy="2019350"/>
          </a:xfrm>
          <a:prstGeom prst="rect">
            <a:avLst/>
          </a:prstGeom>
          <a:noFill/>
          <a:ln>
            <a:noFill/>
          </a:ln>
        </p:spPr>
      </p:pic>
      <p:graphicFrame>
        <p:nvGraphicFramePr>
          <p:cNvPr id="192" name="Google Shape;192;p28"/>
          <p:cNvGraphicFramePr/>
          <p:nvPr/>
        </p:nvGraphicFramePr>
        <p:xfrm>
          <a:off x="1981200" y="1097975"/>
          <a:ext cx="3000000" cy="3000000"/>
        </p:xfrm>
        <a:graphic>
          <a:graphicData uri="http://schemas.openxmlformats.org/drawingml/2006/table">
            <a:tbl>
              <a:tblPr>
                <a:noFill/>
                <a:tableStyleId>{FAA5C3A9-5D83-4866-A8E6-11F322724366}</a:tableStyleId>
              </a:tblPr>
              <a:tblGrid>
                <a:gridCol w="532650"/>
                <a:gridCol w="922850"/>
                <a:gridCol w="1049000"/>
              </a:tblGrid>
              <a:tr h="212575">
                <a:tc>
                  <a:txBody>
                    <a:bodyPr/>
                    <a:lstStyle/>
                    <a:p>
                      <a:pPr indent="0" lvl="0" marL="0" rtl="0" algn="l">
                        <a:lnSpc>
                          <a:spcPct val="100000"/>
                        </a:lnSpc>
                        <a:spcBef>
                          <a:spcPts val="0"/>
                        </a:spcBef>
                        <a:spcAft>
                          <a:spcPts val="0"/>
                        </a:spcAft>
                        <a:buNone/>
                      </a:pPr>
                      <a:r>
                        <a:rPr b="1" lang="en" sz="900">
                          <a:solidFill>
                            <a:srgbClr val="434343"/>
                          </a:solidFill>
                          <a:latin typeface="Roboto Mono"/>
                          <a:ea typeface="Roboto Mono"/>
                          <a:cs typeface="Roboto Mono"/>
                          <a:sym typeface="Roboto Mono"/>
                        </a:rPr>
                        <a:t>Rt Table</a:t>
                      </a:r>
                      <a:endParaRPr b="1" sz="900">
                        <a:solidFill>
                          <a:srgbClr val="434343"/>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0"/>
                        </a:spcAft>
                        <a:buNone/>
                      </a:pPr>
                      <a:r>
                        <a:rPr b="1" lang="en" sz="900">
                          <a:solidFill>
                            <a:srgbClr val="434343"/>
                          </a:solidFill>
                          <a:latin typeface="Roboto Mono"/>
                          <a:ea typeface="Roboto Mono"/>
                          <a:cs typeface="Roboto Mono"/>
                          <a:sym typeface="Roboto Mono"/>
                        </a:rPr>
                        <a:t>Destination</a:t>
                      </a:r>
                      <a:endParaRPr b="1" sz="900">
                        <a:solidFill>
                          <a:srgbClr val="43434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0"/>
                        </a:spcAft>
                        <a:buNone/>
                      </a:pPr>
                      <a:r>
                        <a:rPr b="1" lang="en" sz="900">
                          <a:solidFill>
                            <a:srgbClr val="434343"/>
                          </a:solidFill>
                          <a:latin typeface="Roboto Mono"/>
                          <a:ea typeface="Roboto Mono"/>
                          <a:cs typeface="Roboto Mono"/>
                          <a:sym typeface="Roboto Mono"/>
                        </a:rPr>
                        <a:t>Target</a:t>
                      </a:r>
                      <a:endParaRPr b="1" sz="900">
                        <a:solidFill>
                          <a:srgbClr val="43434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r>
              <a:tr h="106275">
                <a:tc rowSpan="3">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Subnet X</a:t>
                      </a:r>
                      <a:endParaRPr sz="900">
                        <a:solidFill>
                          <a:srgbClr val="F3F3F3"/>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10.2.0.0/16</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Local</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6275">
                <a:tc vMerge="1"/>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10.3.0.0/16</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Local</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6275">
                <a:tc vMerge="1"/>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10.0.0.0/16</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pcx-aaaabbbb</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6275">
                <a:tc rowSpan="3">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Subnet Y</a:t>
                      </a:r>
                      <a:endParaRPr sz="900">
                        <a:solidFill>
                          <a:srgbClr val="F3F3F3"/>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10.2.0.0/16</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Local</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6275">
                <a:tc vMerge="1"/>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10.3.0.0/16</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Local</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6275">
                <a:tc vMerge="1"/>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10.0.0.0/16</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pcx-aaaacccc</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6275">
                <a:tc rowSpan="2">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VPC B</a:t>
                      </a:r>
                      <a:endParaRPr sz="900">
                        <a:solidFill>
                          <a:srgbClr val="F3F3F3"/>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10.0.0.0/16</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Local</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6275">
                <a:tc vMerge="1"/>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10.2.0.0/24</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pcx-aaaabbbb</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6275">
                <a:tc rowSpan="2">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VPC C</a:t>
                      </a:r>
                      <a:endParaRPr sz="900">
                        <a:solidFill>
                          <a:srgbClr val="F3F3F3"/>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10.0.0.0/16</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Local</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6275">
                <a:tc vMerge="1"/>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10.3.0.0/24</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pcx-aaaacccc</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93" name="Google Shape;193;p28"/>
          <p:cNvSpPr txBox="1"/>
          <p:nvPr/>
        </p:nvSpPr>
        <p:spPr>
          <a:xfrm>
            <a:off x="152400" y="457200"/>
            <a:ext cx="87075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00"/>
                </a:solidFill>
                <a:latin typeface="Roboto Mono"/>
                <a:ea typeface="Roboto Mono"/>
                <a:cs typeface="Roboto Mono"/>
                <a:sym typeface="Roboto Mono"/>
              </a:rPr>
              <a:t>In these examples, a central VPC is peered to two or more VPCs that have overlapping CIDR blocks.</a:t>
            </a:r>
            <a:endParaRPr b="1" sz="1100">
              <a:solidFill>
                <a:srgbClr val="FFFF00"/>
              </a:solidFill>
              <a:latin typeface="Roboto Mono"/>
              <a:ea typeface="Roboto Mono"/>
              <a:cs typeface="Roboto Mono"/>
              <a:sym typeface="Roboto Mono"/>
            </a:endParaRPr>
          </a:p>
        </p:txBody>
      </p:sp>
      <p:sp>
        <p:nvSpPr>
          <p:cNvPr id="194" name="Google Shape;194;p28"/>
          <p:cNvSpPr txBox="1"/>
          <p:nvPr/>
        </p:nvSpPr>
        <p:spPr>
          <a:xfrm>
            <a:off x="0" y="2961600"/>
            <a:ext cx="4625700" cy="41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CC6600"/>
                </a:solidFill>
                <a:highlight>
                  <a:srgbClr val="FFFFFF"/>
                </a:highlight>
                <a:latin typeface="Roboto Mono"/>
                <a:ea typeface="Roboto Mono"/>
                <a:cs typeface="Roboto Mono"/>
                <a:sym typeface="Roboto Mono"/>
              </a:rPr>
              <a:t>One VPC Peered to Specific Subnets in Two VPCs</a:t>
            </a:r>
            <a:endParaRPr sz="1200">
              <a:solidFill>
                <a:srgbClr val="CC6600"/>
              </a:solidFill>
              <a:highlight>
                <a:srgbClr val="FFFFFF"/>
              </a:highlight>
              <a:latin typeface="Roboto Mono"/>
              <a:ea typeface="Roboto Mono"/>
              <a:cs typeface="Roboto Mono"/>
              <a:sym typeface="Roboto Mono"/>
            </a:endParaRPr>
          </a:p>
        </p:txBody>
      </p:sp>
      <p:pic>
        <p:nvPicPr>
          <p:cNvPr id="195" name="Google Shape;195;p28"/>
          <p:cNvPicPr preferRelativeResize="0"/>
          <p:nvPr/>
        </p:nvPicPr>
        <p:blipFill>
          <a:blip r:embed="rId5">
            <a:alphaModFix/>
          </a:blip>
          <a:stretch>
            <a:fillRect/>
          </a:stretch>
        </p:blipFill>
        <p:spPr>
          <a:xfrm>
            <a:off x="76200" y="3210275"/>
            <a:ext cx="2266575" cy="1818525"/>
          </a:xfrm>
          <a:prstGeom prst="rect">
            <a:avLst/>
          </a:prstGeom>
          <a:noFill/>
          <a:ln>
            <a:noFill/>
          </a:ln>
        </p:spPr>
      </p:pic>
      <p:graphicFrame>
        <p:nvGraphicFramePr>
          <p:cNvPr id="196" name="Google Shape;196;p28"/>
          <p:cNvGraphicFramePr/>
          <p:nvPr/>
        </p:nvGraphicFramePr>
        <p:xfrm>
          <a:off x="2362200" y="3429000"/>
          <a:ext cx="3000000" cy="3000000"/>
        </p:xfrm>
        <a:graphic>
          <a:graphicData uri="http://schemas.openxmlformats.org/drawingml/2006/table">
            <a:tbl>
              <a:tblPr>
                <a:noFill/>
                <a:tableStyleId>{FAA5C3A9-5D83-4866-A8E6-11F322724366}</a:tableStyleId>
              </a:tblPr>
              <a:tblGrid>
                <a:gridCol w="520650"/>
                <a:gridCol w="987850"/>
                <a:gridCol w="1089850"/>
              </a:tblGrid>
              <a:tr h="163450">
                <a:tc>
                  <a:txBody>
                    <a:bodyPr/>
                    <a:lstStyle/>
                    <a:p>
                      <a:pPr indent="0" lvl="0" marL="0" rtl="0" algn="l">
                        <a:lnSpc>
                          <a:spcPct val="100000"/>
                        </a:lnSpc>
                        <a:spcBef>
                          <a:spcPts val="0"/>
                        </a:spcBef>
                        <a:spcAft>
                          <a:spcPts val="0"/>
                        </a:spcAft>
                        <a:buNone/>
                      </a:pPr>
                      <a:r>
                        <a:rPr b="1" lang="en" sz="900">
                          <a:solidFill>
                            <a:srgbClr val="434343"/>
                          </a:solidFill>
                          <a:latin typeface="Roboto Mono"/>
                          <a:ea typeface="Roboto Mono"/>
                          <a:cs typeface="Roboto Mono"/>
                          <a:sym typeface="Roboto Mono"/>
                        </a:rPr>
                        <a:t>Route Table</a:t>
                      </a:r>
                      <a:endParaRPr b="1" sz="900">
                        <a:solidFill>
                          <a:srgbClr val="434343"/>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0"/>
                        </a:spcAft>
                        <a:buNone/>
                      </a:pPr>
                      <a:r>
                        <a:rPr b="1" lang="en" sz="900">
                          <a:solidFill>
                            <a:srgbClr val="434343"/>
                          </a:solidFill>
                          <a:latin typeface="Roboto Mono"/>
                          <a:ea typeface="Roboto Mono"/>
                          <a:cs typeface="Roboto Mono"/>
                          <a:sym typeface="Roboto Mono"/>
                        </a:rPr>
                        <a:t>Destination</a:t>
                      </a:r>
                      <a:endParaRPr b="1" sz="900">
                        <a:solidFill>
                          <a:srgbClr val="43434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0"/>
                        </a:spcAft>
                        <a:buNone/>
                      </a:pPr>
                      <a:r>
                        <a:rPr b="1" lang="en" sz="900">
                          <a:solidFill>
                            <a:srgbClr val="434343"/>
                          </a:solidFill>
                          <a:latin typeface="Roboto Mono"/>
                          <a:ea typeface="Roboto Mono"/>
                          <a:cs typeface="Roboto Mono"/>
                          <a:sym typeface="Roboto Mono"/>
                        </a:rPr>
                        <a:t>Target</a:t>
                      </a:r>
                      <a:endParaRPr b="1" sz="900">
                        <a:solidFill>
                          <a:srgbClr val="43434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r>
              <a:tr h="163450">
                <a:tc rowSpan="3">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VPC A</a:t>
                      </a:r>
                      <a:endParaRPr sz="900">
                        <a:solidFill>
                          <a:srgbClr val="F3F3F3"/>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172.16.0.0/16</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Local</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3450">
                <a:tc vMerge="1"/>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10.0.0.0/24</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pcx-aaaabbbb</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3450">
                <a:tc vMerge="1"/>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10.0.1.0/24</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pcx-aaaacccc</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3450">
                <a:tc rowSpan="2">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Subnet A</a:t>
                      </a:r>
                      <a:endParaRPr sz="900">
                        <a:solidFill>
                          <a:srgbClr val="F3F3F3"/>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10.0.0.0/16</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Local</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3450">
                <a:tc vMerge="1"/>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172.16.0.0/24</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pcx-aaaabbbb</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3450">
                <a:tc rowSpan="2">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Subnet B</a:t>
                      </a:r>
                      <a:endParaRPr sz="900">
                        <a:solidFill>
                          <a:srgbClr val="F3F3F3"/>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10.0.0.0/16</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Local</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3450">
                <a:tc vMerge="1"/>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172.16.0.0/24</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pcx-aaaacccc</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97" name="Google Shape;197;p28"/>
          <p:cNvSpPr txBox="1"/>
          <p:nvPr/>
        </p:nvSpPr>
        <p:spPr>
          <a:xfrm>
            <a:off x="4838200" y="533400"/>
            <a:ext cx="4154700" cy="1355700"/>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1400"/>
              </a:spcBef>
              <a:spcAft>
                <a:spcPts val="0"/>
              </a:spcAft>
              <a:buNone/>
            </a:pPr>
            <a:r>
              <a:rPr b="1" lang="en" sz="900">
                <a:solidFill>
                  <a:srgbClr val="007697"/>
                </a:solidFill>
                <a:highlight>
                  <a:srgbClr val="FFFFFF"/>
                </a:highlight>
                <a:latin typeface="Roboto Mono"/>
                <a:ea typeface="Roboto Mono"/>
                <a:cs typeface="Roboto Mono"/>
                <a:sym typeface="Roboto Mono"/>
              </a:rPr>
              <a:t>Routing for Response Traffic</a:t>
            </a:r>
            <a:endParaRPr b="1" sz="900">
              <a:solidFill>
                <a:srgbClr val="007697"/>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1200"/>
              </a:spcAft>
              <a:buNone/>
            </a:pPr>
            <a:r>
              <a:rPr lang="en" sz="900">
                <a:solidFill>
                  <a:srgbClr val="444444"/>
                </a:solidFill>
                <a:highlight>
                  <a:srgbClr val="FFFFFF"/>
                </a:highlight>
                <a:latin typeface="Roboto Mono"/>
                <a:ea typeface="Roboto Mono"/>
                <a:cs typeface="Roboto Mono"/>
                <a:sym typeface="Roboto Mono"/>
              </a:rPr>
              <a:t>If you have a VPC peered with multiple VPCs that have overlapping or matching CIDR blocks, ensure that your route tables are configured to avoid sending response traffic from your VPC to the incorrect VPC. AWS currently does not support unicast reverse path forwarding in VPC peering connections that checks the source IP of packets and routes reply packets back to the source.</a:t>
            </a:r>
            <a:endParaRPr sz="900">
              <a:solidFill>
                <a:srgbClr val="444444"/>
              </a:solidFill>
              <a:highlight>
                <a:srgbClr val="FFFFFF"/>
              </a:highlight>
              <a:latin typeface="Roboto Mono"/>
              <a:ea typeface="Roboto Mono"/>
              <a:cs typeface="Roboto Mono"/>
              <a:sym typeface="Roboto Mono"/>
            </a:endParaRPr>
          </a:p>
        </p:txBody>
      </p:sp>
      <p:sp>
        <p:nvSpPr>
          <p:cNvPr id="198" name="Google Shape;198;p28"/>
          <p:cNvSpPr/>
          <p:nvPr/>
        </p:nvSpPr>
        <p:spPr>
          <a:xfrm rot="-3175375">
            <a:off x="4519756" y="2819915"/>
            <a:ext cx="530943" cy="45342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8"/>
          <p:cNvPicPr preferRelativeResize="0"/>
          <p:nvPr/>
        </p:nvPicPr>
        <p:blipFill>
          <a:blip r:embed="rId6">
            <a:alphaModFix/>
          </a:blip>
          <a:stretch>
            <a:fillRect/>
          </a:stretch>
        </p:blipFill>
        <p:spPr>
          <a:xfrm>
            <a:off x="5049976" y="1981200"/>
            <a:ext cx="2338324" cy="1922150"/>
          </a:xfrm>
          <a:prstGeom prst="rect">
            <a:avLst/>
          </a:prstGeom>
          <a:noFill/>
          <a:ln>
            <a:noFill/>
          </a:ln>
        </p:spPr>
      </p:pic>
      <p:graphicFrame>
        <p:nvGraphicFramePr>
          <p:cNvPr id="200" name="Google Shape;200;p28"/>
          <p:cNvGraphicFramePr/>
          <p:nvPr/>
        </p:nvGraphicFramePr>
        <p:xfrm>
          <a:off x="5126175" y="4512975"/>
          <a:ext cx="3000000" cy="3000000"/>
        </p:xfrm>
        <a:graphic>
          <a:graphicData uri="http://schemas.openxmlformats.org/drawingml/2006/table">
            <a:tbl>
              <a:tblPr>
                <a:noFill/>
                <a:tableStyleId>{FAA5C3A9-5D83-4866-A8E6-11F322724366}</a:tableStyleId>
              </a:tblPr>
              <a:tblGrid>
                <a:gridCol w="1019875"/>
                <a:gridCol w="922125"/>
              </a:tblGrid>
              <a:tr h="154575">
                <a:tc>
                  <a:txBody>
                    <a:bodyPr/>
                    <a:lstStyle/>
                    <a:p>
                      <a:pPr indent="0" lvl="0" marL="0" rtl="0" algn="l">
                        <a:lnSpc>
                          <a:spcPct val="100000"/>
                        </a:lnSpc>
                        <a:spcBef>
                          <a:spcPts val="0"/>
                        </a:spcBef>
                        <a:spcAft>
                          <a:spcPts val="0"/>
                        </a:spcAft>
                        <a:buNone/>
                      </a:pPr>
                      <a:r>
                        <a:rPr b="1" lang="en" sz="900">
                          <a:solidFill>
                            <a:srgbClr val="333333"/>
                          </a:solidFill>
                          <a:highlight>
                            <a:srgbClr val="FFFFFF"/>
                          </a:highlight>
                          <a:latin typeface="Roboto Mono"/>
                          <a:ea typeface="Roboto Mono"/>
                          <a:cs typeface="Roboto Mono"/>
                          <a:sym typeface="Roboto Mono"/>
                        </a:rPr>
                        <a:t>Destination</a:t>
                      </a:r>
                      <a:endParaRPr b="1" sz="900">
                        <a:solidFill>
                          <a:srgbClr val="333333"/>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0"/>
                        </a:spcAft>
                        <a:buNone/>
                      </a:pPr>
                      <a:r>
                        <a:rPr b="1" lang="en" sz="900">
                          <a:solidFill>
                            <a:srgbClr val="333333"/>
                          </a:solidFill>
                          <a:highlight>
                            <a:srgbClr val="FFFFFF"/>
                          </a:highlight>
                          <a:latin typeface="Roboto Mono"/>
                          <a:ea typeface="Roboto Mono"/>
                          <a:cs typeface="Roboto Mono"/>
                          <a:sym typeface="Roboto Mono"/>
                        </a:rPr>
                        <a:t>Target</a:t>
                      </a:r>
                      <a:endParaRPr b="1" sz="900">
                        <a:solidFill>
                          <a:srgbClr val="333333"/>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r>
              <a:tr h="154575">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172.16.0.0/16</a:t>
                      </a:r>
                      <a:endParaRPr sz="9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Local</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4575">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10.0.1.0/24</a:t>
                      </a:r>
                      <a:endParaRPr sz="9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pcx-aaaabbbb</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4575">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10.0.0.0/24</a:t>
                      </a:r>
                      <a:endParaRPr sz="9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pcx-aaaacccc</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201" name="Google Shape;201;p28"/>
          <p:cNvGraphicFramePr/>
          <p:nvPr/>
        </p:nvGraphicFramePr>
        <p:xfrm>
          <a:off x="7099825" y="4512975"/>
          <a:ext cx="3000000" cy="3000000"/>
        </p:xfrm>
        <a:graphic>
          <a:graphicData uri="http://schemas.openxmlformats.org/drawingml/2006/table">
            <a:tbl>
              <a:tblPr>
                <a:noFill/>
                <a:tableStyleId>{FAA5C3A9-5D83-4866-A8E6-11F322724366}</a:tableStyleId>
              </a:tblPr>
              <a:tblGrid>
                <a:gridCol w="1034000"/>
                <a:gridCol w="947800"/>
              </a:tblGrid>
              <a:tr h="47975">
                <a:tc>
                  <a:txBody>
                    <a:bodyPr/>
                    <a:lstStyle/>
                    <a:p>
                      <a:pPr indent="0" lvl="0" marL="0" rtl="0" algn="l">
                        <a:lnSpc>
                          <a:spcPct val="100000"/>
                        </a:lnSpc>
                        <a:spcBef>
                          <a:spcPts val="0"/>
                        </a:spcBef>
                        <a:spcAft>
                          <a:spcPts val="0"/>
                        </a:spcAft>
                        <a:buNone/>
                      </a:pPr>
                      <a:r>
                        <a:rPr b="1" lang="en" sz="900">
                          <a:solidFill>
                            <a:srgbClr val="333333"/>
                          </a:solidFill>
                          <a:highlight>
                            <a:srgbClr val="FFFFFF"/>
                          </a:highlight>
                          <a:latin typeface="Roboto Mono"/>
                          <a:ea typeface="Roboto Mono"/>
                          <a:cs typeface="Roboto Mono"/>
                          <a:sym typeface="Roboto Mono"/>
                        </a:rPr>
                        <a:t>Destn</a:t>
                      </a:r>
                      <a:endParaRPr b="1" sz="900">
                        <a:solidFill>
                          <a:srgbClr val="333333"/>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0"/>
                        </a:spcAft>
                        <a:buNone/>
                      </a:pPr>
                      <a:r>
                        <a:rPr b="1" lang="en" sz="900">
                          <a:solidFill>
                            <a:srgbClr val="333333"/>
                          </a:solidFill>
                          <a:highlight>
                            <a:srgbClr val="FFFFFF"/>
                          </a:highlight>
                          <a:latin typeface="Roboto Mono"/>
                          <a:ea typeface="Roboto Mono"/>
                          <a:cs typeface="Roboto Mono"/>
                          <a:sym typeface="Roboto Mono"/>
                        </a:rPr>
                        <a:t>Target</a:t>
                      </a:r>
                      <a:endParaRPr b="1" sz="900">
                        <a:solidFill>
                          <a:srgbClr val="333333"/>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r>
              <a:tr h="47975">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172.16.0.0/16</a:t>
                      </a:r>
                      <a:endParaRPr sz="9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Local</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7975">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10.0.1.66/32</a:t>
                      </a:r>
                      <a:endParaRPr sz="9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pcx-aaaabbbb</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7975">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10.0.0.0/16</a:t>
                      </a:r>
                      <a:endParaRPr sz="9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pcx-aaaacccc</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02" name="Google Shape;202;p28"/>
          <p:cNvSpPr txBox="1"/>
          <p:nvPr/>
        </p:nvSpPr>
        <p:spPr>
          <a:xfrm>
            <a:off x="4953000" y="3810000"/>
            <a:ext cx="40398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Y</a:t>
            </a:r>
            <a:r>
              <a:rPr lang="en" sz="900">
                <a:solidFill>
                  <a:srgbClr val="444444"/>
                </a:solidFill>
                <a:highlight>
                  <a:srgbClr val="FFFFFF"/>
                </a:highlight>
                <a:latin typeface="Roboto Mono"/>
                <a:ea typeface="Roboto Mono"/>
                <a:cs typeface="Roboto Mono"/>
                <a:sym typeface="Roboto Mono"/>
              </a:rPr>
              <a:t>ou can create a route to a specific IP address in VPC A to ensure that traffic routed back to the correct server (the route table uses longest prefix match to prioritize the routes): following either soln will work</a:t>
            </a:r>
            <a:endParaRPr sz="900">
              <a:latin typeface="Roboto Mono"/>
              <a:ea typeface="Roboto Mono"/>
              <a:cs typeface="Roboto Mono"/>
              <a:sym typeface="Roboto Mono"/>
            </a:endParaRPr>
          </a:p>
        </p:txBody>
      </p:sp>
      <p:graphicFrame>
        <p:nvGraphicFramePr>
          <p:cNvPr id="203" name="Google Shape;203;p28"/>
          <p:cNvGraphicFramePr/>
          <p:nvPr/>
        </p:nvGraphicFramePr>
        <p:xfrm>
          <a:off x="6880925" y="2912775"/>
          <a:ext cx="3000000" cy="3000000"/>
        </p:xfrm>
        <a:graphic>
          <a:graphicData uri="http://schemas.openxmlformats.org/drawingml/2006/table">
            <a:tbl>
              <a:tblPr>
                <a:noFill/>
                <a:tableStyleId>{FAA5C3A9-5D83-4866-A8E6-11F322724366}</a:tableStyleId>
              </a:tblPr>
              <a:tblGrid>
                <a:gridCol w="608950"/>
                <a:gridCol w="1000500"/>
                <a:gridCol w="515025"/>
              </a:tblGrid>
              <a:tr h="95550">
                <a:tc>
                  <a:txBody>
                    <a:bodyPr/>
                    <a:lstStyle/>
                    <a:p>
                      <a:pPr indent="0" lvl="0" marL="0" rtl="0" algn="l">
                        <a:lnSpc>
                          <a:spcPct val="100000"/>
                        </a:lnSpc>
                        <a:spcBef>
                          <a:spcPts val="0"/>
                        </a:spcBef>
                        <a:spcAft>
                          <a:spcPts val="0"/>
                        </a:spcAft>
                        <a:buNone/>
                      </a:pPr>
                      <a:r>
                        <a:t/>
                      </a:r>
                      <a:endParaRPr b="1" sz="900">
                        <a:solidFill>
                          <a:srgbClr val="333333"/>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0"/>
                        </a:spcAft>
                        <a:buNone/>
                      </a:pPr>
                      <a:r>
                        <a:rPr b="1" lang="en" sz="900">
                          <a:solidFill>
                            <a:srgbClr val="333333"/>
                          </a:solidFill>
                          <a:highlight>
                            <a:srgbClr val="FFFFFF"/>
                          </a:highlight>
                          <a:latin typeface="Roboto Mono"/>
                          <a:ea typeface="Roboto Mono"/>
                          <a:cs typeface="Roboto Mono"/>
                          <a:sym typeface="Roboto Mono"/>
                        </a:rPr>
                        <a:t>Destn</a:t>
                      </a:r>
                      <a:endParaRPr b="1" sz="900">
                        <a:solidFill>
                          <a:srgbClr val="333333"/>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solidFill>
                      <a:srgbClr val="EEEEEE"/>
                    </a:solidFill>
                  </a:tcPr>
                </a:tc>
                <a:tc>
                  <a:txBody>
                    <a:bodyPr/>
                    <a:lstStyle/>
                    <a:p>
                      <a:pPr indent="0" lvl="0" marL="0" rtl="0" algn="l">
                        <a:lnSpc>
                          <a:spcPct val="100000"/>
                        </a:lnSpc>
                        <a:spcBef>
                          <a:spcPts val="0"/>
                        </a:spcBef>
                        <a:spcAft>
                          <a:spcPts val="0"/>
                        </a:spcAft>
                        <a:buNone/>
                      </a:pPr>
                      <a:r>
                        <a:rPr b="1" lang="en" sz="900">
                          <a:solidFill>
                            <a:srgbClr val="333333"/>
                          </a:solidFill>
                          <a:highlight>
                            <a:srgbClr val="FFFFFF"/>
                          </a:highlight>
                          <a:latin typeface="Roboto Mono"/>
                          <a:ea typeface="Roboto Mono"/>
                          <a:cs typeface="Roboto Mono"/>
                          <a:sym typeface="Roboto Mono"/>
                        </a:rPr>
                        <a:t>Target</a:t>
                      </a:r>
                      <a:endParaRPr b="1" sz="900">
                        <a:solidFill>
                          <a:srgbClr val="333333"/>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solidFill>
                      <a:srgbClr val="EEEEEE"/>
                    </a:solidFill>
                  </a:tcPr>
                </a:tc>
              </a:tr>
              <a:tr h="172525">
                <a:tc>
                  <a:txBody>
                    <a:bodyPr/>
                    <a:lstStyle/>
                    <a:p>
                      <a:pPr indent="0" lvl="0" marL="0" rtl="0" algn="l">
                        <a:lnSpc>
                          <a:spcPct val="100000"/>
                        </a:lnSpc>
                        <a:spcBef>
                          <a:spcPts val="0"/>
                        </a:spcBef>
                        <a:spcAft>
                          <a:spcPts val="0"/>
                        </a:spcAft>
                        <a:buNone/>
                      </a:pPr>
                      <a:r>
                        <a:rPr lang="en" sz="800">
                          <a:solidFill>
                            <a:srgbClr val="444444"/>
                          </a:solidFill>
                          <a:highlight>
                            <a:srgbClr val="FFFFFF"/>
                          </a:highlight>
                          <a:latin typeface="Roboto Mono"/>
                          <a:ea typeface="Roboto Mono"/>
                          <a:cs typeface="Roboto Mono"/>
                          <a:sym typeface="Roboto Mono"/>
                        </a:rPr>
                        <a:t>Subnet B in VPC B</a:t>
                      </a:r>
                      <a:endParaRPr sz="800">
                        <a:solidFill>
                          <a:srgbClr val="444444"/>
                        </a:solidFill>
                        <a:highlight>
                          <a:srgbClr val="FFFFFF"/>
                        </a:highlight>
                        <a:latin typeface="Roboto Mono"/>
                        <a:ea typeface="Roboto Mono"/>
                        <a:cs typeface="Roboto Mono"/>
                        <a:sym typeface="Roboto Mono"/>
                      </a:endParaRPr>
                    </a:p>
                  </a:txBody>
                  <a:tcPr marT="0" marB="0" marR="47625" marL="47625">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10.0.0.0/16</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Local</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tcPr>
                </a:tc>
              </a:tr>
              <a:tr h="238875">
                <a:tc>
                  <a:txBody>
                    <a:bodyPr/>
                    <a:lstStyle/>
                    <a:p>
                      <a:pPr indent="0" lvl="0" marL="0" rtl="0" algn="l">
                        <a:lnSpc>
                          <a:spcPct val="100000"/>
                        </a:lnSpc>
                        <a:spcBef>
                          <a:spcPts val="0"/>
                        </a:spcBef>
                        <a:spcAft>
                          <a:spcPts val="0"/>
                        </a:spcAft>
                        <a:buNone/>
                      </a:pPr>
                      <a:r>
                        <a:t/>
                      </a:r>
                      <a:endParaRPr sz="900">
                        <a:solidFill>
                          <a:srgbClr val="444444"/>
                        </a:solidFill>
                        <a:highlight>
                          <a:srgbClr val="FFFFFF"/>
                        </a:highlight>
                        <a:latin typeface="Roboto Mono"/>
                        <a:ea typeface="Roboto Mono"/>
                        <a:cs typeface="Roboto Mono"/>
                        <a:sym typeface="Roboto Mono"/>
                      </a:endParaRPr>
                    </a:p>
                  </a:txBody>
                  <a:tcPr marT="0" marB="0" marR="47625" marL="47625">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172.16.0.0/24</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pcx-aaaabbbb</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tcPr>
                </a:tc>
              </a:tr>
              <a:tr h="238875">
                <a:tc>
                  <a:txBody>
                    <a:bodyPr/>
                    <a:lstStyle/>
                    <a:p>
                      <a:pPr indent="0" lvl="0" marL="0" rtl="0" algn="l">
                        <a:lnSpc>
                          <a:spcPct val="100000"/>
                        </a:lnSpc>
                        <a:spcBef>
                          <a:spcPts val="0"/>
                        </a:spcBef>
                        <a:spcAft>
                          <a:spcPts val="0"/>
                        </a:spcAft>
                        <a:buNone/>
                      </a:pPr>
                      <a:r>
                        <a:rPr lang="en" sz="900">
                          <a:solidFill>
                            <a:srgbClr val="444444"/>
                          </a:solidFill>
                          <a:highlight>
                            <a:schemeClr val="dk1"/>
                          </a:highlight>
                          <a:latin typeface="Roboto Mono"/>
                          <a:ea typeface="Roboto Mono"/>
                          <a:cs typeface="Roboto Mono"/>
                          <a:sym typeface="Roboto Mono"/>
                        </a:rPr>
                        <a:t>VPC A</a:t>
                      </a:r>
                      <a:endParaRPr sz="900">
                        <a:solidFill>
                          <a:srgbClr val="444444"/>
                        </a:solidFill>
                        <a:highlight>
                          <a:srgbClr val="FFFFFF"/>
                        </a:highlight>
                        <a:latin typeface="Roboto Mono"/>
                        <a:ea typeface="Roboto Mono"/>
                        <a:cs typeface="Roboto Mono"/>
                        <a:sym typeface="Roboto Mono"/>
                      </a:endParaRPr>
                    </a:p>
                  </a:txBody>
                  <a:tcPr marT="0" marB="0" marR="47625" marL="47625">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10.0.0.0/16</a:t>
                      </a:r>
                      <a:endParaRPr sz="8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800">
                          <a:solidFill>
                            <a:srgbClr val="444444"/>
                          </a:solidFill>
                          <a:highlight>
                            <a:srgbClr val="FFFFFF"/>
                          </a:highlight>
                          <a:latin typeface="Roboto Mono"/>
                          <a:ea typeface="Roboto Mono"/>
                          <a:cs typeface="Roboto Mono"/>
                          <a:sym typeface="Roboto Mono"/>
                        </a:rPr>
                        <a:t>pcx-aaaacccc</a:t>
                      </a:r>
                      <a:endParaRPr sz="8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id="208" name="Google Shape;208;p29"/>
          <p:cNvPicPr preferRelativeResize="0"/>
          <p:nvPr/>
        </p:nvPicPr>
        <p:blipFill>
          <a:blip r:embed="rId3">
            <a:alphaModFix/>
          </a:blip>
          <a:stretch>
            <a:fillRect/>
          </a:stretch>
        </p:blipFill>
        <p:spPr>
          <a:xfrm>
            <a:off x="172300" y="816825"/>
            <a:ext cx="2276675" cy="2055875"/>
          </a:xfrm>
          <a:prstGeom prst="rect">
            <a:avLst/>
          </a:prstGeom>
          <a:noFill/>
          <a:ln>
            <a:noFill/>
          </a:ln>
        </p:spPr>
      </p:pic>
      <p:sp>
        <p:nvSpPr>
          <p:cNvPr id="209" name="Google Shape;209;p29"/>
          <p:cNvSpPr txBox="1"/>
          <p:nvPr>
            <p:ph type="title"/>
          </p:nvPr>
        </p:nvSpPr>
        <p:spPr>
          <a:xfrm>
            <a:off x="311700" y="7275"/>
            <a:ext cx="8613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VPC Networking components  - Configurations with Specific Routes</a:t>
            </a:r>
            <a:endParaRPr sz="1800"/>
          </a:p>
          <a:p>
            <a:pPr indent="0" lvl="0" marL="0" rtl="0" algn="l">
              <a:spcBef>
                <a:spcPts val="0"/>
              </a:spcBef>
              <a:spcAft>
                <a:spcPts val="0"/>
              </a:spcAft>
              <a:buNone/>
            </a:pPr>
            <a:r>
              <a:rPr lang="en" sz="1000" u="sng">
                <a:solidFill>
                  <a:schemeClr val="hlink"/>
                </a:solidFill>
                <a:latin typeface="Roboto Mono"/>
                <a:ea typeface="Roboto Mono"/>
                <a:cs typeface="Roboto Mono"/>
                <a:sym typeface="Roboto Mono"/>
                <a:hlinkClick r:id="rId4"/>
              </a:rPr>
              <a:t>https://docs.aws.amazon.com/vpc/latest/peering/peering-configurations-partial-access.html#one-to-two-vpcs-lpm</a:t>
            </a:r>
            <a:endParaRPr sz="1000">
              <a:latin typeface="Roboto Mono"/>
              <a:ea typeface="Roboto Mono"/>
              <a:cs typeface="Roboto Mono"/>
              <a:sym typeface="Roboto Mono"/>
            </a:endParaRPr>
          </a:p>
        </p:txBody>
      </p:sp>
      <p:sp>
        <p:nvSpPr>
          <p:cNvPr id="210" name="Google Shape;210;p29"/>
          <p:cNvSpPr txBox="1"/>
          <p:nvPr/>
        </p:nvSpPr>
        <p:spPr>
          <a:xfrm>
            <a:off x="152400" y="457200"/>
            <a:ext cx="87075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00"/>
                </a:solidFill>
                <a:latin typeface="Roboto Mono"/>
                <a:ea typeface="Roboto Mono"/>
                <a:cs typeface="Roboto Mono"/>
                <a:sym typeface="Roboto Mono"/>
              </a:rPr>
              <a:t>In these examples, a central VPC is peered to two or more VPCs that have overlapping CIDR blocks.</a:t>
            </a:r>
            <a:endParaRPr b="1" sz="1100">
              <a:solidFill>
                <a:srgbClr val="FFFF00"/>
              </a:solidFill>
              <a:latin typeface="Roboto Mono"/>
              <a:ea typeface="Roboto Mono"/>
              <a:cs typeface="Roboto Mono"/>
              <a:sym typeface="Roboto Mono"/>
            </a:endParaRPr>
          </a:p>
        </p:txBody>
      </p:sp>
      <p:graphicFrame>
        <p:nvGraphicFramePr>
          <p:cNvPr id="211" name="Google Shape;211;p29"/>
          <p:cNvGraphicFramePr/>
          <p:nvPr/>
        </p:nvGraphicFramePr>
        <p:xfrm>
          <a:off x="152400" y="2971800"/>
          <a:ext cx="3000000" cy="3000000"/>
        </p:xfrm>
        <a:graphic>
          <a:graphicData uri="http://schemas.openxmlformats.org/drawingml/2006/table">
            <a:tbl>
              <a:tblPr>
                <a:noFill/>
                <a:tableStyleId>{FAA5C3A9-5D83-4866-A8E6-11F322724366}</a:tableStyleId>
              </a:tblPr>
              <a:tblGrid>
                <a:gridCol w="510350"/>
                <a:gridCol w="1143850"/>
                <a:gridCol w="964025"/>
              </a:tblGrid>
              <a:tr h="194525">
                <a:tc>
                  <a:txBody>
                    <a:bodyPr/>
                    <a:lstStyle/>
                    <a:p>
                      <a:pPr indent="0" lvl="0" marL="0" rtl="0" algn="l">
                        <a:lnSpc>
                          <a:spcPct val="100000"/>
                        </a:lnSpc>
                        <a:spcBef>
                          <a:spcPts val="0"/>
                        </a:spcBef>
                        <a:spcAft>
                          <a:spcPts val="0"/>
                        </a:spcAft>
                        <a:buNone/>
                      </a:pPr>
                      <a:r>
                        <a:rPr b="1" lang="en" sz="900">
                          <a:solidFill>
                            <a:srgbClr val="434343"/>
                          </a:solidFill>
                          <a:latin typeface="Roboto Mono"/>
                          <a:ea typeface="Roboto Mono"/>
                          <a:cs typeface="Roboto Mono"/>
                          <a:sym typeface="Roboto Mono"/>
                        </a:rPr>
                        <a:t>Rt Table</a:t>
                      </a:r>
                      <a:endParaRPr b="1" sz="900">
                        <a:solidFill>
                          <a:srgbClr val="434343"/>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0"/>
                        </a:spcAft>
                        <a:buNone/>
                      </a:pPr>
                      <a:r>
                        <a:rPr b="1" lang="en" sz="900">
                          <a:solidFill>
                            <a:srgbClr val="434343"/>
                          </a:solidFill>
                          <a:latin typeface="Roboto Mono"/>
                          <a:ea typeface="Roboto Mono"/>
                          <a:cs typeface="Roboto Mono"/>
                          <a:sym typeface="Roboto Mono"/>
                        </a:rPr>
                        <a:t>Destination</a:t>
                      </a:r>
                      <a:endParaRPr b="1" sz="900">
                        <a:solidFill>
                          <a:srgbClr val="43434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0"/>
                        </a:spcAft>
                        <a:buNone/>
                      </a:pPr>
                      <a:r>
                        <a:rPr b="1" lang="en" sz="900">
                          <a:solidFill>
                            <a:srgbClr val="434343"/>
                          </a:solidFill>
                          <a:latin typeface="Roboto Mono"/>
                          <a:ea typeface="Roboto Mono"/>
                          <a:cs typeface="Roboto Mono"/>
                          <a:sym typeface="Roboto Mono"/>
                        </a:rPr>
                        <a:t>Target</a:t>
                      </a:r>
                      <a:endParaRPr b="1" sz="900">
                        <a:solidFill>
                          <a:srgbClr val="43434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r>
              <a:tr h="97275">
                <a:tc rowSpan="3">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VPC A</a:t>
                      </a:r>
                      <a:endParaRPr sz="900">
                        <a:solidFill>
                          <a:srgbClr val="F3F3F3"/>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172.16.0.0/16</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Local</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97275">
                <a:tc vMerge="1"/>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10.0.0.77/32</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pcx-aaaabbbb</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97275">
                <a:tc vMerge="1"/>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10.0.0.0/16</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pcx-aaaacccc</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97275">
                <a:tc rowSpan="2">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VPC B</a:t>
                      </a:r>
                      <a:endParaRPr sz="900">
                        <a:solidFill>
                          <a:srgbClr val="F3F3F3"/>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10.0.0.0/16</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Local</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97275">
                <a:tc vMerge="1"/>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172.16.0.0/16</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pcx-aaaabbbb</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97275">
                <a:tc rowSpan="2">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VPC C</a:t>
                      </a:r>
                      <a:endParaRPr sz="900">
                        <a:solidFill>
                          <a:srgbClr val="F3F3F3"/>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10.0.0.0/16</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Local</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97275">
                <a:tc vMerge="1"/>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172.16.0.0/16</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F3F3F3"/>
                          </a:solidFill>
                          <a:latin typeface="Roboto Mono"/>
                          <a:ea typeface="Roboto Mono"/>
                          <a:cs typeface="Roboto Mono"/>
                          <a:sym typeface="Roboto Mono"/>
                        </a:rPr>
                        <a:t>pcx-aaaacccc</a:t>
                      </a:r>
                      <a:endParaRPr sz="900">
                        <a:solidFill>
                          <a:srgbClr val="F3F3F3"/>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12" name="Google Shape;212;p29"/>
          <p:cNvSpPr txBox="1"/>
          <p:nvPr/>
        </p:nvSpPr>
        <p:spPr>
          <a:xfrm>
            <a:off x="76200" y="4191000"/>
            <a:ext cx="3000000" cy="89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00">
                <a:solidFill>
                  <a:srgbClr val="F3F3F3"/>
                </a:solidFill>
                <a:latin typeface="Roboto Mono"/>
                <a:ea typeface="Roboto Mono"/>
                <a:cs typeface="Roboto Mono"/>
                <a:sym typeface="Roboto Mono"/>
              </a:rPr>
              <a:t>Important</a:t>
            </a:r>
            <a:endParaRPr b="1" sz="1000">
              <a:solidFill>
                <a:srgbClr val="F3F3F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F3F3F3"/>
                </a:solidFill>
                <a:latin typeface="Roboto Mono"/>
                <a:ea typeface="Roboto Mono"/>
                <a:cs typeface="Roboto Mono"/>
                <a:sym typeface="Roboto Mono"/>
              </a:rPr>
              <a:t>If an instance other than 10.0.0.77/32 in VPC B sends traffic to VPC A, the response traffic may be routed to VPC C instead of VPC B. </a:t>
            </a:r>
            <a:endParaRPr sz="1000">
              <a:solidFill>
                <a:srgbClr val="F3F3F3"/>
              </a:solidFill>
              <a:latin typeface="Roboto Mono"/>
              <a:ea typeface="Roboto Mono"/>
              <a:cs typeface="Roboto Mono"/>
              <a:sym typeface="Roboto Mono"/>
            </a:endParaRPr>
          </a:p>
        </p:txBody>
      </p:sp>
      <p:pic>
        <p:nvPicPr>
          <p:cNvPr id="213" name="Google Shape;213;p29"/>
          <p:cNvPicPr preferRelativeResize="0"/>
          <p:nvPr/>
        </p:nvPicPr>
        <p:blipFill>
          <a:blip r:embed="rId5">
            <a:alphaModFix/>
          </a:blip>
          <a:stretch>
            <a:fillRect/>
          </a:stretch>
        </p:blipFill>
        <p:spPr>
          <a:xfrm>
            <a:off x="3227825" y="1029000"/>
            <a:ext cx="5584006" cy="2247600"/>
          </a:xfrm>
          <a:prstGeom prst="rect">
            <a:avLst/>
          </a:prstGeom>
          <a:noFill/>
          <a:ln>
            <a:noFill/>
          </a:ln>
        </p:spPr>
      </p:pic>
      <p:sp>
        <p:nvSpPr>
          <p:cNvPr id="214" name="Google Shape;214;p29"/>
          <p:cNvSpPr/>
          <p:nvPr/>
        </p:nvSpPr>
        <p:spPr>
          <a:xfrm>
            <a:off x="4021875" y="1891525"/>
            <a:ext cx="603900" cy="451200"/>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p:nvPr/>
        </p:nvSpPr>
        <p:spPr>
          <a:xfrm>
            <a:off x="6809075" y="1891525"/>
            <a:ext cx="603900" cy="451200"/>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p:nvPr/>
        </p:nvSpPr>
        <p:spPr>
          <a:xfrm>
            <a:off x="5003625" y="1029000"/>
            <a:ext cx="603900" cy="451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a:off x="7797475" y="1181400"/>
            <a:ext cx="603900" cy="451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9"/>
          <p:cNvSpPr txBox="1"/>
          <p:nvPr/>
        </p:nvSpPr>
        <p:spPr>
          <a:xfrm>
            <a:off x="3048000" y="3429000"/>
            <a:ext cx="5991000" cy="14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VPC A and VPC M have overlapping CIDR blocks. This means that peering traffic between VPC A and VPC C is limited to a specific subnet (subnet A) in VPC C. This is to ensure that if VPC C receives a request from VPC A or VPC M, it sends the response traffic to the correct VPC. AWS currently does not support unicast reverse path forwarding in VPC peering connections that checks the source IP of packets and routes reply packets back to the source.</a:t>
            </a:r>
            <a:endParaRPr sz="900">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VPC Networking components  - NAT</a:t>
            </a:r>
            <a:endParaRPr sz="1800"/>
          </a:p>
        </p:txBody>
      </p:sp>
      <p:sp>
        <p:nvSpPr>
          <p:cNvPr id="224" name="Google Shape;224;p30"/>
          <p:cNvSpPr txBox="1"/>
          <p:nvPr/>
        </p:nvSpPr>
        <p:spPr>
          <a:xfrm>
            <a:off x="3484300" y="0"/>
            <a:ext cx="5659800" cy="9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FFFF"/>
                </a:solidFill>
                <a:latin typeface="Roboto Mono"/>
                <a:ea typeface="Roboto Mono"/>
                <a:cs typeface="Roboto Mono"/>
                <a:sym typeface="Roboto Mono"/>
              </a:rPr>
              <a:t>U</a:t>
            </a:r>
            <a:r>
              <a:rPr lang="en" sz="1000">
                <a:solidFill>
                  <a:srgbClr val="00FFFF"/>
                </a:solidFill>
                <a:latin typeface="Roboto Mono"/>
                <a:ea typeface="Roboto Mono"/>
                <a:cs typeface="Roboto Mono"/>
                <a:sym typeface="Roboto Mono"/>
              </a:rPr>
              <a:t>se a NAT device to enable instances in a private subnet to connect to the internet or other AWS services, but prevent the internet from initiating connections with the instances. 2 kinds — a NAT gateway or a NAT instance. AMZ recommends NGW, as they provide better availability and bandwidth over instances. NGW is also a managed service </a:t>
            </a:r>
            <a:endParaRPr sz="1000">
              <a:solidFill>
                <a:srgbClr val="00FFFF"/>
              </a:solidFill>
              <a:latin typeface="Roboto Mono"/>
              <a:ea typeface="Roboto Mono"/>
              <a:cs typeface="Roboto Mono"/>
              <a:sym typeface="Roboto Mono"/>
            </a:endParaRPr>
          </a:p>
        </p:txBody>
      </p:sp>
      <p:sp>
        <p:nvSpPr>
          <p:cNvPr id="225" name="Google Shape;225;p30"/>
          <p:cNvSpPr txBox="1"/>
          <p:nvPr/>
        </p:nvSpPr>
        <p:spPr>
          <a:xfrm>
            <a:off x="232275" y="914400"/>
            <a:ext cx="41415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FFFF"/>
                </a:solidFill>
                <a:latin typeface="Roboto Mono"/>
                <a:ea typeface="Roboto Mono"/>
                <a:cs typeface="Roboto Mono"/>
                <a:sym typeface="Roboto Mono"/>
              </a:rPr>
              <a:t>NAT Gateways </a:t>
            </a:r>
            <a:endParaRPr sz="1200">
              <a:solidFill>
                <a:srgbClr val="00FFFF"/>
              </a:solidFill>
              <a:latin typeface="Roboto Mono"/>
              <a:ea typeface="Roboto Mono"/>
              <a:cs typeface="Roboto Mono"/>
              <a:sym typeface="Roboto Mono"/>
            </a:endParaRPr>
          </a:p>
          <a:p>
            <a:pPr indent="-109220" lvl="0" marL="91440" rtl="0" algn="l">
              <a:spcBef>
                <a:spcPts val="0"/>
              </a:spcBef>
              <a:spcAft>
                <a:spcPts val="0"/>
              </a:spcAft>
              <a:buClr>
                <a:srgbClr val="D9D9D9"/>
              </a:buClr>
              <a:buSzPts val="1000"/>
              <a:buFont typeface="Roboto Mono"/>
              <a:buChar char="●"/>
            </a:pPr>
            <a:r>
              <a:rPr lang="en" sz="1000">
                <a:solidFill>
                  <a:srgbClr val="D9D9D9"/>
                </a:solidFill>
                <a:latin typeface="Roboto Mono"/>
                <a:ea typeface="Roboto Mono"/>
                <a:cs typeface="Roboto Mono"/>
                <a:sym typeface="Roboto Mono"/>
              </a:rPr>
              <a:t>NAT gateway hr. usage and data rates apply. EC2 charges for data transfer also apply. </a:t>
            </a:r>
            <a:endParaRPr sz="1000">
              <a:solidFill>
                <a:srgbClr val="D9D9D9"/>
              </a:solidFill>
              <a:latin typeface="Roboto Mono"/>
              <a:ea typeface="Roboto Mono"/>
              <a:cs typeface="Roboto Mono"/>
              <a:sym typeface="Roboto Mono"/>
            </a:endParaRPr>
          </a:p>
          <a:p>
            <a:pPr indent="-109220" lvl="0" marL="91440" rtl="0" algn="l">
              <a:spcBef>
                <a:spcPts val="0"/>
              </a:spcBef>
              <a:spcAft>
                <a:spcPts val="0"/>
              </a:spcAft>
              <a:buClr>
                <a:srgbClr val="D9D9D9"/>
              </a:buClr>
              <a:buSzPts val="1000"/>
              <a:buFont typeface="Roboto Mono"/>
              <a:buChar char="●"/>
            </a:pPr>
            <a:r>
              <a:rPr lang="en" sz="1000">
                <a:solidFill>
                  <a:srgbClr val="D9D9D9"/>
                </a:solidFill>
                <a:latin typeface="Roboto Mono"/>
                <a:ea typeface="Roboto Mono"/>
                <a:cs typeface="Roboto Mono"/>
                <a:sym typeface="Roboto Mono"/>
              </a:rPr>
              <a:t>NGWs are not supported for IPv6 traffic—use an egress-only internet gateway instead.</a:t>
            </a:r>
            <a:endParaRPr sz="1000">
              <a:solidFill>
                <a:srgbClr val="D9D9D9"/>
              </a:solidFill>
              <a:latin typeface="Roboto Mono"/>
              <a:ea typeface="Roboto Mono"/>
              <a:cs typeface="Roboto Mono"/>
              <a:sym typeface="Roboto Mono"/>
            </a:endParaRPr>
          </a:p>
          <a:p>
            <a:pPr indent="-109220" lvl="0" marL="91440" rtl="0" algn="l">
              <a:spcBef>
                <a:spcPts val="0"/>
              </a:spcBef>
              <a:spcAft>
                <a:spcPts val="0"/>
              </a:spcAft>
              <a:buClr>
                <a:srgbClr val="D9D9D9"/>
              </a:buClr>
              <a:buSzPts val="1000"/>
              <a:buFont typeface="Roboto Mono"/>
              <a:buChar char="●"/>
            </a:pPr>
            <a:r>
              <a:rPr lang="en" sz="1000">
                <a:solidFill>
                  <a:srgbClr val="D9D9D9"/>
                </a:solidFill>
                <a:latin typeface="Roboto Mono"/>
                <a:ea typeface="Roboto Mono"/>
                <a:cs typeface="Roboto Mono"/>
                <a:sym typeface="Roboto Mono"/>
              </a:rPr>
              <a:t>To create a NAT gateway, you must specify the public subnet in which the NGW should reside. </a:t>
            </a:r>
            <a:endParaRPr sz="1000">
              <a:solidFill>
                <a:srgbClr val="D9D9D9"/>
              </a:solidFill>
              <a:latin typeface="Roboto Mono"/>
              <a:ea typeface="Roboto Mono"/>
              <a:cs typeface="Roboto Mono"/>
              <a:sym typeface="Roboto Mono"/>
            </a:endParaRPr>
          </a:p>
          <a:p>
            <a:pPr indent="-109220" lvl="0" marL="91440" rtl="0" algn="l">
              <a:spcBef>
                <a:spcPts val="0"/>
              </a:spcBef>
              <a:spcAft>
                <a:spcPts val="0"/>
              </a:spcAft>
              <a:buClr>
                <a:srgbClr val="D9D9D9"/>
              </a:buClr>
              <a:buSzPts val="1000"/>
              <a:buFont typeface="Roboto Mono"/>
              <a:buChar char="●"/>
            </a:pPr>
            <a:r>
              <a:rPr lang="en" sz="1000">
                <a:solidFill>
                  <a:srgbClr val="D9D9D9"/>
                </a:solidFill>
                <a:latin typeface="Roboto Mono"/>
                <a:ea typeface="Roboto Mono"/>
                <a:cs typeface="Roboto Mono"/>
                <a:sym typeface="Roboto Mono"/>
              </a:rPr>
              <a:t>Also specify an EIP to associate with the NGW</a:t>
            </a:r>
            <a:endParaRPr sz="1000">
              <a:solidFill>
                <a:srgbClr val="D9D9D9"/>
              </a:solidFill>
              <a:latin typeface="Roboto Mono"/>
              <a:ea typeface="Roboto Mono"/>
              <a:cs typeface="Roboto Mono"/>
              <a:sym typeface="Roboto Mono"/>
            </a:endParaRPr>
          </a:p>
          <a:p>
            <a:pPr indent="-109220" lvl="0" marL="91440" rtl="0" algn="l">
              <a:spcBef>
                <a:spcPts val="0"/>
              </a:spcBef>
              <a:spcAft>
                <a:spcPts val="0"/>
              </a:spcAft>
              <a:buClr>
                <a:srgbClr val="D9D9D9"/>
              </a:buClr>
              <a:buSzPts val="1000"/>
              <a:buFont typeface="Roboto Mono"/>
              <a:buChar char="●"/>
            </a:pPr>
            <a:r>
              <a:rPr lang="en" sz="1000">
                <a:solidFill>
                  <a:srgbClr val="D9D9D9"/>
                </a:solidFill>
                <a:latin typeface="Roboto Mono"/>
                <a:ea typeface="Roboto Mono"/>
                <a:cs typeface="Roboto Mono"/>
                <a:sym typeface="Roboto Mono"/>
              </a:rPr>
              <a:t>To create an Availability Zone-independent architecture, create a Ngw in each AZ and configure your routing to ensure that resources use the NGW in the same AZ</a:t>
            </a:r>
            <a:endParaRPr sz="1000">
              <a:solidFill>
                <a:srgbClr val="D9D9D9"/>
              </a:solidFill>
              <a:latin typeface="Roboto Mono"/>
              <a:ea typeface="Roboto Mono"/>
              <a:cs typeface="Roboto Mono"/>
              <a:sym typeface="Roboto Mono"/>
            </a:endParaRPr>
          </a:p>
          <a:p>
            <a:pPr indent="0" lvl="0" marL="457200" rtl="0" algn="l">
              <a:spcBef>
                <a:spcPts val="0"/>
              </a:spcBef>
              <a:spcAft>
                <a:spcPts val="0"/>
              </a:spcAft>
              <a:buNone/>
            </a:pPr>
            <a:r>
              <a:t/>
            </a:r>
            <a:endParaRPr sz="1000">
              <a:solidFill>
                <a:srgbClr val="D9D9D9"/>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00FFFF"/>
                </a:solidFill>
                <a:latin typeface="Roboto Mono"/>
                <a:ea typeface="Roboto Mono"/>
                <a:cs typeface="Roboto Mono"/>
                <a:sym typeface="Roboto Mono"/>
              </a:rPr>
              <a:t>Best Practice When Sending Traffic to Amazon S3 or DynamoDB in the Same Region:</a:t>
            </a:r>
            <a:endParaRPr sz="1000">
              <a:solidFill>
                <a:srgbClr val="00FFF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D9D9D9"/>
                </a:solidFill>
                <a:latin typeface="Roboto Mono"/>
                <a:ea typeface="Roboto Mono"/>
                <a:cs typeface="Roboto Mono"/>
                <a:sym typeface="Roboto Mono"/>
              </a:rPr>
              <a:t>To avoid data processing charges for NAT gateways when accessing Amazon S3 and DynamoDB that are in the same Region, set up a gateway endpoint and route the traffic through the gateway endpoint instead of the NAT gateway. There are no charges for using a gateway endpoint.</a:t>
            </a:r>
            <a:endParaRPr sz="1000">
              <a:solidFill>
                <a:srgbClr val="D9D9D9"/>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D9D9D9"/>
              </a:solidFill>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VPC Networking components  - </a:t>
            </a:r>
            <a:endParaRPr sz="1800"/>
          </a:p>
        </p:txBody>
      </p:sp>
      <p:graphicFrame>
        <p:nvGraphicFramePr>
          <p:cNvPr id="231" name="Google Shape;231;p31"/>
          <p:cNvGraphicFramePr/>
          <p:nvPr/>
        </p:nvGraphicFramePr>
        <p:xfrm>
          <a:off x="76200" y="228600"/>
          <a:ext cx="3000000" cy="3000000"/>
        </p:xfrm>
        <a:graphic>
          <a:graphicData uri="http://schemas.openxmlformats.org/drawingml/2006/table">
            <a:tbl>
              <a:tblPr>
                <a:solidFill>
                  <a:srgbClr val="FFFFFF"/>
                </a:solidFill>
                <a:tableStyleId>{FAA5C3A9-5D83-4866-A8E6-11F322724366}</a:tableStyleId>
              </a:tblPr>
              <a:tblGrid>
                <a:gridCol w="1038225"/>
                <a:gridCol w="4019550"/>
                <a:gridCol w="3924300"/>
              </a:tblGrid>
              <a:tr h="179125">
                <a:tc>
                  <a:txBody>
                    <a:bodyPr/>
                    <a:lstStyle/>
                    <a:p>
                      <a:pPr indent="0" lvl="0" marL="0" rtl="0" algn="l">
                        <a:lnSpc>
                          <a:spcPct val="100000"/>
                        </a:lnSpc>
                        <a:spcBef>
                          <a:spcPts val="0"/>
                        </a:spcBef>
                        <a:spcAft>
                          <a:spcPts val="800"/>
                        </a:spcAft>
                        <a:buNone/>
                      </a:pPr>
                      <a:r>
                        <a:rPr b="1" lang="en" sz="1100">
                          <a:latin typeface="Roboto Mono"/>
                          <a:ea typeface="Roboto Mono"/>
                          <a:cs typeface="Roboto Mono"/>
                          <a:sym typeface="Roboto Mono"/>
                        </a:rPr>
                        <a:t>Attribute</a:t>
                      </a:r>
                      <a:endParaRPr b="1" sz="1100">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800"/>
                        </a:spcAft>
                        <a:buNone/>
                      </a:pPr>
                      <a:r>
                        <a:rPr b="1" lang="en" sz="1100">
                          <a:latin typeface="Roboto Mono"/>
                          <a:ea typeface="Roboto Mono"/>
                          <a:cs typeface="Roboto Mono"/>
                          <a:sym typeface="Roboto Mono"/>
                        </a:rPr>
                        <a:t>NAT gateway</a:t>
                      </a:r>
                      <a:endParaRPr b="1" sz="1100">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800"/>
                        </a:spcAft>
                        <a:buNone/>
                      </a:pPr>
                      <a:r>
                        <a:rPr b="1" lang="en" sz="1100">
                          <a:latin typeface="Roboto Mono"/>
                          <a:ea typeface="Roboto Mono"/>
                          <a:cs typeface="Roboto Mono"/>
                          <a:sym typeface="Roboto Mono"/>
                        </a:rPr>
                        <a:t>NAT instance</a:t>
                      </a:r>
                      <a:endParaRPr b="1" sz="1100">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r>
              <a:tr h="358225">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Availability</a:t>
                      </a:r>
                      <a:endParaRPr sz="7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Highly available. NAT gateways in each AZ are implemented with redundancy. Create a NAT gateway in each AZ to ensure zone-independent architecture.</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Use a script to manage failover between instances.</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9125">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Bandwidth</a:t>
                      </a:r>
                      <a:endParaRPr sz="7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Can scale up to 45 Gbps.</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Depends on the bandwidth of the instance type.</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9125">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Maintenance</a:t>
                      </a:r>
                      <a:endParaRPr sz="7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Managed by AWS. You do not need to perform any maintenance.</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Managed by you, </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9125">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Performance</a:t>
                      </a:r>
                      <a:endParaRPr sz="7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Software is optimized for handling NAT traffic.</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A generic Amazon Linux AMI that's configured to perform NAT.</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8675">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Cost</a:t>
                      </a:r>
                      <a:endParaRPr sz="7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Charged depending on the number of NAT gateways you use, duration of usage, and amount of data processed</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Charged depending on the number of NAT instances that you use, duration of usage, and instance type and size.</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9125">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Type and size</a:t>
                      </a:r>
                      <a:endParaRPr sz="7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Uniform offering; you don’t need to decide on the type or size.</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Choose a suitable instance type and size</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8675">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Public IP addresses</a:t>
                      </a:r>
                      <a:endParaRPr sz="7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Choose the Elastic IP address to associate with a NAT gateway at creation.</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Use an EIP or a public IP with a NAT instance. You can change the public IP address at any time by associating a new EIP</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8675">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Private IP addresses</a:t>
                      </a:r>
                      <a:endParaRPr sz="7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Automatically selected from the subnet's IP address range when you create the gateway.</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Assign a specific private IP address from the subnet's IP address range when you launch the instance.</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8675">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Security groups</a:t>
                      </a:r>
                      <a:endParaRPr sz="7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Cannot be associated with a NGW. Associate security groups with your resources behind the NGW to control i/ and o/ traffic.</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Associate with your NAT instance and the resources behind your NAT instance to control inbound and outbound traffic.</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8675">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Network ACLs</a:t>
                      </a:r>
                      <a:endParaRPr sz="7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Use a NACL to control the traffic to and from the subnet in which your NGW resides.</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Use a network ACL to control the traffic to and from the subnet in which your NAT instance resides.</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9125">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Flow logs</a:t>
                      </a:r>
                      <a:endParaRPr sz="7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Use flow logs to capture the traffic.</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Use flow logs to capture the traffic.</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9125">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Port forwarding</a:t>
                      </a:r>
                      <a:endParaRPr sz="7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Not supported.</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Manually customize config to support port forwarding.</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9125">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Bastion servers</a:t>
                      </a:r>
                      <a:endParaRPr sz="7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Not supported.</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Use as a bastion server.</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9125">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Traffic metrics</a:t>
                      </a:r>
                      <a:endParaRPr sz="7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View </a:t>
                      </a:r>
                      <a:r>
                        <a:rPr lang="en" sz="700">
                          <a:solidFill>
                            <a:srgbClr val="E48700"/>
                          </a:solidFill>
                          <a:highlight>
                            <a:srgbClr val="FFFFFF"/>
                          </a:highlight>
                          <a:uFill>
                            <a:noFill/>
                          </a:uFill>
                          <a:latin typeface="Roboto Mono"/>
                          <a:ea typeface="Roboto Mono"/>
                          <a:cs typeface="Roboto Mono"/>
                          <a:sym typeface="Roboto Mono"/>
                          <a:hlinkClick r:id="rId3"/>
                        </a:rPr>
                        <a:t>CloudWatch metrics for the NAT gateway</a:t>
                      </a:r>
                      <a:r>
                        <a:rPr lang="en" sz="700">
                          <a:solidFill>
                            <a:srgbClr val="444444"/>
                          </a:solidFill>
                          <a:highlight>
                            <a:srgbClr val="FFFFFF"/>
                          </a:highlight>
                          <a:latin typeface="Roboto Mono"/>
                          <a:ea typeface="Roboto Mono"/>
                          <a:cs typeface="Roboto Mono"/>
                          <a:sym typeface="Roboto Mono"/>
                        </a:rPr>
                        <a:t>.</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View CloudWatch metrics for the instance.</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8675">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Timeout behavior</a:t>
                      </a:r>
                      <a:endParaRPr sz="7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When a connection times out, a NAT gateway returns an RST packet ,it does not send a FIN packet</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When a connection times out, a NAT instance sends a FIN packet to resources behind the NAT instance to close the connection.</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98950">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IP fragmentation</a:t>
                      </a:r>
                      <a:endParaRPr sz="7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en" sz="700">
                          <a:solidFill>
                            <a:srgbClr val="444444"/>
                          </a:solidFill>
                          <a:highlight>
                            <a:srgbClr val="FFFFFF"/>
                          </a:highlight>
                          <a:latin typeface="Roboto Mono"/>
                          <a:ea typeface="Roboto Mono"/>
                          <a:cs typeface="Roboto Mono"/>
                          <a:sym typeface="Roboto Mono"/>
                        </a:rPr>
                        <a:t>Supports forwarding of IP fragmented packets for the UDP protocol. Does not support for the TCP and ICMP protocols. Fragmented packets for these protocols will get dropped.</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lang="en" sz="700">
                          <a:solidFill>
                            <a:srgbClr val="444444"/>
                          </a:solidFill>
                          <a:highlight>
                            <a:srgbClr val="FFFFFF"/>
                          </a:highlight>
                          <a:latin typeface="Roboto Mono"/>
                          <a:ea typeface="Roboto Mono"/>
                          <a:cs typeface="Roboto Mono"/>
                          <a:sym typeface="Roboto Mono"/>
                        </a:rPr>
                        <a:t>Supports reassembly of IP fragmented packets for the UDP, TCP, and ICMP protocols.</a:t>
                      </a:r>
                      <a:endParaRPr sz="7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2CC"/>
        </a:solid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311700" y="555600"/>
            <a:ext cx="5634900" cy="755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3600">
                <a:solidFill>
                  <a:srgbClr val="434343"/>
                </a:solidFill>
                <a:latin typeface="Average"/>
                <a:ea typeface="Average"/>
                <a:cs typeface="Average"/>
                <a:sym typeface="Average"/>
              </a:rPr>
              <a:t>AWS VPC</a:t>
            </a:r>
            <a:endParaRPr sz="3600">
              <a:solidFill>
                <a:srgbClr val="434343"/>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2"/>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VPC Networking components  - DHCP Options Sets</a:t>
            </a:r>
            <a:endParaRPr sz="1800"/>
          </a:p>
        </p:txBody>
      </p:sp>
      <p:sp>
        <p:nvSpPr>
          <p:cNvPr id="237" name="Google Shape;237;p32"/>
          <p:cNvSpPr txBox="1"/>
          <p:nvPr/>
        </p:nvSpPr>
        <p:spPr>
          <a:xfrm>
            <a:off x="304800" y="762000"/>
            <a:ext cx="8044200" cy="6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D9D9D9"/>
                </a:solidFill>
                <a:latin typeface="Roboto Mono"/>
                <a:ea typeface="Roboto Mono"/>
                <a:cs typeface="Roboto Mono"/>
                <a:sym typeface="Roboto Mono"/>
              </a:rPr>
              <a:t>DHCP provides a standard for passing configuration information to hosts on a TCP/IP network. The options field of a DHCP message contains the configuration parameters. Some of those parameters are the domain name, domain name server, and the netbios-node-type.</a:t>
            </a:r>
            <a:endParaRPr sz="1100">
              <a:solidFill>
                <a:srgbClr val="D9D9D9"/>
              </a:solidFill>
              <a:latin typeface="Roboto Mono"/>
              <a:ea typeface="Roboto Mono"/>
              <a:cs typeface="Roboto Mono"/>
              <a:sym typeface="Roboto Mono"/>
            </a:endParaRPr>
          </a:p>
        </p:txBody>
      </p:sp>
      <p:graphicFrame>
        <p:nvGraphicFramePr>
          <p:cNvPr id="238" name="Google Shape;238;p32"/>
          <p:cNvGraphicFramePr/>
          <p:nvPr/>
        </p:nvGraphicFramePr>
        <p:xfrm>
          <a:off x="76200" y="1524000"/>
          <a:ext cx="3000000" cy="3000000"/>
        </p:xfrm>
        <a:graphic>
          <a:graphicData uri="http://schemas.openxmlformats.org/drawingml/2006/table">
            <a:tbl>
              <a:tblPr>
                <a:solidFill>
                  <a:srgbClr val="FFFFFF"/>
                </a:solidFill>
                <a:tableStyleId>{FAA5C3A9-5D83-4866-A8E6-11F322724366}</a:tableStyleId>
              </a:tblPr>
              <a:tblGrid>
                <a:gridCol w="1778850"/>
                <a:gridCol w="7203225"/>
              </a:tblGrid>
              <a:tr h="179350">
                <a:tc>
                  <a:txBody>
                    <a:bodyPr/>
                    <a:lstStyle/>
                    <a:p>
                      <a:pPr indent="0" lvl="0" marL="0" marR="0" rtl="0" algn="l">
                        <a:lnSpc>
                          <a:spcPct val="100000"/>
                        </a:lnSpc>
                        <a:spcBef>
                          <a:spcPts val="0"/>
                        </a:spcBef>
                        <a:spcAft>
                          <a:spcPts val="800"/>
                        </a:spcAft>
                        <a:buNone/>
                      </a:pPr>
                      <a:r>
                        <a:rPr b="1" lang="en" sz="900">
                          <a:solidFill>
                            <a:srgbClr val="333333"/>
                          </a:solidFill>
                          <a:highlight>
                            <a:srgbClr val="FFFFFF"/>
                          </a:highlight>
                          <a:latin typeface="Roboto Mono"/>
                          <a:ea typeface="Roboto Mono"/>
                          <a:cs typeface="Roboto Mono"/>
                          <a:sym typeface="Roboto Mono"/>
                        </a:rPr>
                        <a:t>DHCP Option Name</a:t>
                      </a:r>
                      <a:endParaRPr b="1" sz="900">
                        <a:solidFill>
                          <a:srgbClr val="333333"/>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marR="0" rtl="0" algn="l">
                        <a:lnSpc>
                          <a:spcPct val="100000"/>
                        </a:lnSpc>
                        <a:spcBef>
                          <a:spcPts val="0"/>
                        </a:spcBef>
                        <a:spcAft>
                          <a:spcPts val="800"/>
                        </a:spcAft>
                        <a:buNone/>
                      </a:pPr>
                      <a:r>
                        <a:rPr b="1" lang="en" sz="900">
                          <a:solidFill>
                            <a:srgbClr val="333333"/>
                          </a:solidFill>
                          <a:highlight>
                            <a:srgbClr val="FFFFFF"/>
                          </a:highlight>
                          <a:latin typeface="Roboto Mono"/>
                          <a:ea typeface="Roboto Mono"/>
                          <a:cs typeface="Roboto Mono"/>
                          <a:sym typeface="Roboto Mono"/>
                        </a:rPr>
                        <a:t>Description</a:t>
                      </a:r>
                      <a:endParaRPr b="1" sz="900">
                        <a:solidFill>
                          <a:srgbClr val="333333"/>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r>
              <a:tr h="416075">
                <a:tc>
                  <a:txBody>
                    <a:bodyPr/>
                    <a:lstStyle/>
                    <a:p>
                      <a:pPr indent="0" lvl="0" marL="0" marR="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domain-name-servers</a:t>
                      </a:r>
                      <a:endParaRPr sz="9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1200"/>
                        </a:spcAft>
                        <a:buNone/>
                      </a:pPr>
                      <a:r>
                        <a:rPr lang="en" sz="900">
                          <a:solidFill>
                            <a:srgbClr val="444444"/>
                          </a:solidFill>
                          <a:highlight>
                            <a:srgbClr val="FFFFFF"/>
                          </a:highlight>
                          <a:latin typeface="Roboto Mono"/>
                          <a:ea typeface="Roboto Mono"/>
                          <a:cs typeface="Roboto Mono"/>
                          <a:sym typeface="Roboto Mono"/>
                        </a:rPr>
                        <a:t>The IP addresses of up to four domain name servers, or AmazonProvidedDNS. The default DHCP option set specifies AmazonProvidedDNS. </a:t>
                      </a:r>
                      <a:r>
                        <a:rPr b="1" i="1" lang="en" sz="900">
                          <a:solidFill>
                            <a:srgbClr val="444444"/>
                          </a:solidFill>
                          <a:highlight>
                            <a:srgbClr val="FFFFFF"/>
                          </a:highlight>
                          <a:latin typeface="Roboto Mono"/>
                          <a:ea typeface="Roboto Mono"/>
                          <a:cs typeface="Roboto Mono"/>
                          <a:sym typeface="Roboto Mono"/>
                        </a:rPr>
                        <a:t>If you want your instance to receive a custom DNS hostname as specified in domain-name, you must set domain-name-servers to a custom DNS server.</a:t>
                      </a:r>
                      <a:endParaRPr b="1" i="1"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16075">
                <a:tc>
                  <a:txBody>
                    <a:bodyPr/>
                    <a:lstStyle/>
                    <a:p>
                      <a:pPr indent="0" lvl="0" marL="0" marR="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domain-name</a:t>
                      </a:r>
                      <a:endParaRPr sz="9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1200"/>
                        </a:spcAft>
                        <a:buNone/>
                      </a:pPr>
                      <a:r>
                        <a:rPr lang="en" sz="900">
                          <a:solidFill>
                            <a:srgbClr val="444444"/>
                          </a:solidFill>
                          <a:highlight>
                            <a:srgbClr val="FFFFFF"/>
                          </a:highlight>
                          <a:latin typeface="Roboto Mono"/>
                          <a:ea typeface="Roboto Mono"/>
                          <a:cs typeface="Roboto Mono"/>
                          <a:sym typeface="Roboto Mono"/>
                        </a:rPr>
                        <a:t>If using AmazonProvidedDNS e.g.</a:t>
                      </a:r>
                      <a:r>
                        <a:rPr i="1" lang="en" sz="900">
                          <a:solidFill>
                            <a:srgbClr val="444444"/>
                          </a:solidFill>
                          <a:highlight>
                            <a:srgbClr val="FFFFFF"/>
                          </a:highlight>
                          <a:latin typeface="Roboto Mono"/>
                          <a:ea typeface="Roboto Mono"/>
                          <a:cs typeface="Roboto Mono"/>
                          <a:sym typeface="Roboto Mono"/>
                        </a:rPr>
                        <a:t> </a:t>
                      </a:r>
                      <a:r>
                        <a:rPr b="1" i="1" lang="en" sz="900">
                          <a:solidFill>
                            <a:srgbClr val="444444"/>
                          </a:solidFill>
                          <a:highlight>
                            <a:srgbClr val="FFFFFF"/>
                          </a:highlight>
                          <a:latin typeface="Roboto Mono"/>
                          <a:ea typeface="Roboto Mono"/>
                          <a:cs typeface="Roboto Mono"/>
                          <a:sym typeface="Roboto Mono"/>
                        </a:rPr>
                        <a:t>ip-private-ipv4-address.region.compute.internal or </a:t>
                      </a:r>
                      <a:r>
                        <a:rPr b="1" lang="en" sz="900">
                          <a:solidFill>
                            <a:srgbClr val="444444"/>
                          </a:solidFill>
                          <a:highlight>
                            <a:srgbClr val="FFFFFF"/>
                          </a:highlight>
                          <a:latin typeface="Roboto Mono"/>
                          <a:ea typeface="Roboto Mono"/>
                          <a:cs typeface="Roboto Mono"/>
                          <a:sym typeface="Roboto Mono"/>
                        </a:rPr>
                        <a:t>ec2-public-ipv4-address.region.compute.amazonaws.com</a:t>
                      </a:r>
                      <a:r>
                        <a:rPr b="1" i="1" lang="en" sz="900">
                          <a:solidFill>
                            <a:srgbClr val="444444"/>
                          </a:solidFill>
                          <a:highlight>
                            <a:srgbClr val="FFFFFF"/>
                          </a:highlight>
                          <a:latin typeface="Roboto Mono"/>
                          <a:ea typeface="Roboto Mono"/>
                          <a:cs typeface="Roboto Mono"/>
                          <a:sym typeface="Roboto Mono"/>
                        </a:rPr>
                        <a:t>. </a:t>
                      </a:r>
                      <a:r>
                        <a:rPr lang="en" sz="900">
                          <a:solidFill>
                            <a:srgbClr val="444444"/>
                          </a:solidFill>
                          <a:highlight>
                            <a:srgbClr val="FFFFFF"/>
                          </a:highlight>
                          <a:latin typeface="Roboto Mono"/>
                          <a:ea typeface="Roboto Mono"/>
                          <a:cs typeface="Roboto Mono"/>
                          <a:sym typeface="Roboto Mono"/>
                        </a:rPr>
                        <a:t>Otherwise, specify a domain name (for example, example.com). This value is used to complete unqualified DNS hostnames.</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0425">
                <a:tc>
                  <a:txBody>
                    <a:bodyPr/>
                    <a:lstStyle/>
                    <a:p>
                      <a:pPr indent="0" lvl="0" marL="0" marR="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ntp-servers</a:t>
                      </a:r>
                      <a:endParaRPr sz="9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The IP addresses of up to four Network Time Protocol (NTP) servers. </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42700">
                <a:tc>
                  <a:txBody>
                    <a:bodyPr/>
                    <a:lstStyle/>
                    <a:p>
                      <a:pPr indent="0" lvl="0" marL="0" marR="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netbios-name-servers</a:t>
                      </a:r>
                      <a:endParaRPr sz="9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The IP addresses of up to four NetBIOS name servers.</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0425">
                <a:tc>
                  <a:txBody>
                    <a:bodyPr/>
                    <a:lstStyle/>
                    <a:p>
                      <a:pPr indent="0" lvl="0" marL="0" marR="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netbios-node-type</a:t>
                      </a:r>
                      <a:endParaRPr sz="900">
                        <a:solidFill>
                          <a:srgbClr val="444444"/>
                        </a:solidFill>
                        <a:highlight>
                          <a:srgbClr val="FFFFFF"/>
                        </a:highlight>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The NetBIOS node type (1, 2, 4, or 8). We recommend that you specify 2 (point-to-point, or P-node). </a:t>
                      </a:r>
                      <a:endParaRPr sz="900">
                        <a:solidFill>
                          <a:srgbClr val="444444"/>
                        </a:solidFill>
                        <a:highlight>
                          <a:srgbClr val="FFFFFF"/>
                        </a:highlight>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3"/>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VPC Networking components  - DNS</a:t>
            </a:r>
            <a:endParaRPr sz="1800"/>
          </a:p>
        </p:txBody>
      </p:sp>
      <p:graphicFrame>
        <p:nvGraphicFramePr>
          <p:cNvPr id="244" name="Google Shape;244;p33"/>
          <p:cNvGraphicFramePr/>
          <p:nvPr/>
        </p:nvGraphicFramePr>
        <p:xfrm>
          <a:off x="152400" y="914400"/>
          <a:ext cx="3000000" cy="3000000"/>
        </p:xfrm>
        <a:graphic>
          <a:graphicData uri="http://schemas.openxmlformats.org/drawingml/2006/table">
            <a:tbl>
              <a:tblPr>
                <a:noFill/>
                <a:tableStyleId>{FAA5C3A9-5D83-4866-A8E6-11F322724366}</a:tableStyleId>
              </a:tblPr>
              <a:tblGrid>
                <a:gridCol w="1533800"/>
                <a:gridCol w="6946525"/>
              </a:tblGrid>
              <a:tr h="169525">
                <a:tc>
                  <a:txBody>
                    <a:bodyPr/>
                    <a:lstStyle/>
                    <a:p>
                      <a:pPr indent="0" lvl="0" marL="0" rtl="0" algn="l">
                        <a:lnSpc>
                          <a:spcPct val="100000"/>
                        </a:lnSpc>
                        <a:spcBef>
                          <a:spcPts val="0"/>
                        </a:spcBef>
                        <a:spcAft>
                          <a:spcPts val="800"/>
                        </a:spcAft>
                        <a:buNone/>
                      </a:pPr>
                      <a:r>
                        <a:rPr b="1" lang="en" sz="900">
                          <a:latin typeface="Roboto Mono"/>
                          <a:ea typeface="Roboto Mono"/>
                          <a:cs typeface="Roboto Mono"/>
                          <a:sym typeface="Roboto Mono"/>
                        </a:rPr>
                        <a:t>Attribute</a:t>
                      </a:r>
                      <a:endParaRPr b="1" sz="900">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800"/>
                        </a:spcAft>
                        <a:buNone/>
                      </a:pPr>
                      <a:r>
                        <a:rPr b="1" lang="en" sz="900">
                          <a:latin typeface="Roboto Mono"/>
                          <a:ea typeface="Roboto Mono"/>
                          <a:cs typeface="Roboto Mono"/>
                          <a:sym typeface="Roboto Mono"/>
                        </a:rPr>
                        <a:t>Description</a:t>
                      </a:r>
                      <a:endParaRPr b="1" sz="900">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r>
              <a:tr h="169525">
                <a:tc>
                  <a:txBody>
                    <a:bodyPr/>
                    <a:lstStyle/>
                    <a:p>
                      <a:pPr indent="0" lvl="0" marL="0" rtl="0" algn="l">
                        <a:lnSpc>
                          <a:spcPct val="100000"/>
                        </a:lnSpc>
                        <a:spcBef>
                          <a:spcPts val="0"/>
                        </a:spcBef>
                        <a:spcAft>
                          <a:spcPts val="800"/>
                        </a:spcAft>
                        <a:buNone/>
                      </a:pPr>
                      <a:r>
                        <a:rPr lang="en" sz="900">
                          <a:solidFill>
                            <a:srgbClr val="D9D9D9"/>
                          </a:solidFill>
                          <a:latin typeface="Roboto Mono"/>
                          <a:ea typeface="Roboto Mono"/>
                          <a:cs typeface="Roboto Mono"/>
                          <a:sym typeface="Roboto Mono"/>
                        </a:rPr>
                        <a:t>enableDnsHostnames</a:t>
                      </a:r>
                      <a:endParaRPr sz="9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D9D9D9"/>
                          </a:solidFill>
                          <a:latin typeface="Roboto Mono"/>
                          <a:ea typeface="Roboto Mono"/>
                          <a:cs typeface="Roboto Mono"/>
                          <a:sym typeface="Roboto Mono"/>
                        </a:rPr>
                        <a:t>Indicates whether instances with public IP addresses get corresponding public DNS hostnames.</a:t>
                      </a:r>
                      <a:endParaRPr sz="9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3925">
                <a:tc>
                  <a:txBody>
                    <a:bodyPr/>
                    <a:lstStyle/>
                    <a:p>
                      <a:pPr indent="0" lvl="0" marL="0" rtl="0" algn="l">
                        <a:lnSpc>
                          <a:spcPct val="100000"/>
                        </a:lnSpc>
                        <a:spcBef>
                          <a:spcPts val="0"/>
                        </a:spcBef>
                        <a:spcAft>
                          <a:spcPts val="800"/>
                        </a:spcAft>
                        <a:buNone/>
                      </a:pPr>
                      <a:r>
                        <a:rPr lang="en" sz="900">
                          <a:solidFill>
                            <a:srgbClr val="D9D9D9"/>
                          </a:solidFill>
                          <a:latin typeface="Roboto Mono"/>
                          <a:ea typeface="Roboto Mono"/>
                          <a:cs typeface="Roboto Mono"/>
                          <a:sym typeface="Roboto Mono"/>
                        </a:rPr>
                        <a:t>enableDnsSupport</a:t>
                      </a:r>
                      <a:endParaRPr sz="9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D9D9D9"/>
                          </a:solidFill>
                          <a:latin typeface="Roboto Mono"/>
                          <a:ea typeface="Roboto Mono"/>
                          <a:cs typeface="Roboto Mono"/>
                          <a:sym typeface="Roboto Mono"/>
                        </a:rPr>
                        <a:t>Indicates whether the DNS resolution is supported.</a:t>
                      </a:r>
                      <a:endParaRPr sz="9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45" name="Google Shape;245;p33"/>
          <p:cNvSpPr txBox="1"/>
          <p:nvPr/>
        </p:nvSpPr>
        <p:spPr>
          <a:xfrm>
            <a:off x="387900" y="2266950"/>
            <a:ext cx="8528100" cy="180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D9D9D9"/>
                </a:solidFill>
                <a:latin typeface="Roboto Mono"/>
                <a:ea typeface="Roboto Mono"/>
                <a:cs typeface="Roboto Mono"/>
                <a:sym typeface="Roboto Mono"/>
              </a:rPr>
              <a:t>If both attributes are set to true, the following occurs:</a:t>
            </a:r>
            <a:endParaRPr sz="900">
              <a:solidFill>
                <a:srgbClr val="D9D9D9"/>
              </a:solidFill>
              <a:latin typeface="Roboto Mono"/>
              <a:ea typeface="Roboto Mono"/>
              <a:cs typeface="Roboto Mono"/>
              <a:sym typeface="Roboto Mono"/>
            </a:endParaRPr>
          </a:p>
          <a:p>
            <a:pPr indent="-285750" lvl="0" marL="457200" rtl="0" algn="l">
              <a:lnSpc>
                <a:spcPct val="100000"/>
              </a:lnSpc>
              <a:spcBef>
                <a:spcPts val="0"/>
              </a:spcBef>
              <a:spcAft>
                <a:spcPts val="0"/>
              </a:spcAft>
              <a:buClr>
                <a:srgbClr val="D9D9D9"/>
              </a:buClr>
              <a:buSzPts val="900"/>
              <a:buFont typeface="Roboto Mono"/>
              <a:buChar char="●"/>
            </a:pPr>
            <a:r>
              <a:rPr lang="en" sz="900">
                <a:solidFill>
                  <a:srgbClr val="D9D9D9"/>
                </a:solidFill>
                <a:latin typeface="Roboto Mono"/>
                <a:ea typeface="Roboto Mono"/>
                <a:cs typeface="Roboto Mono"/>
                <a:sym typeface="Roboto Mono"/>
              </a:rPr>
              <a:t>Instances with a public IP address receive corresponding public DNS hostnames.</a:t>
            </a:r>
            <a:endParaRPr sz="900">
              <a:solidFill>
                <a:srgbClr val="D9D9D9"/>
              </a:solidFill>
              <a:latin typeface="Roboto Mono"/>
              <a:ea typeface="Roboto Mono"/>
              <a:cs typeface="Roboto Mono"/>
              <a:sym typeface="Roboto Mono"/>
            </a:endParaRPr>
          </a:p>
          <a:p>
            <a:pPr indent="-285750" lvl="0" marL="457200" rtl="0" algn="l">
              <a:lnSpc>
                <a:spcPct val="100000"/>
              </a:lnSpc>
              <a:spcBef>
                <a:spcPts val="0"/>
              </a:spcBef>
              <a:spcAft>
                <a:spcPts val="0"/>
              </a:spcAft>
              <a:buClr>
                <a:srgbClr val="D9D9D9"/>
              </a:buClr>
              <a:buSzPts val="900"/>
              <a:buFont typeface="Roboto Mono"/>
              <a:buChar char="●"/>
            </a:pPr>
            <a:r>
              <a:rPr lang="en" sz="900">
                <a:solidFill>
                  <a:srgbClr val="D9D9D9"/>
                </a:solidFill>
                <a:latin typeface="Roboto Mono"/>
                <a:ea typeface="Roboto Mono"/>
                <a:cs typeface="Roboto Mono"/>
                <a:sym typeface="Roboto Mono"/>
              </a:rPr>
              <a:t>The Amazon-provided DNS server can resolve Amazon-provided private DNS hostnames.</a:t>
            </a:r>
            <a:endParaRPr sz="900">
              <a:solidFill>
                <a:srgbClr val="D9D9D9"/>
              </a:solidFill>
              <a:latin typeface="Roboto Mono"/>
              <a:ea typeface="Roboto Mono"/>
              <a:cs typeface="Roboto Mono"/>
              <a:sym typeface="Roboto Mono"/>
            </a:endParaRPr>
          </a:p>
          <a:p>
            <a:pPr indent="0" lvl="0" marL="0" rtl="0" algn="l">
              <a:lnSpc>
                <a:spcPct val="100000"/>
              </a:lnSpc>
              <a:spcBef>
                <a:spcPts val="1200"/>
              </a:spcBef>
              <a:spcAft>
                <a:spcPts val="0"/>
              </a:spcAft>
              <a:buNone/>
            </a:pPr>
            <a:r>
              <a:rPr lang="en" sz="900">
                <a:solidFill>
                  <a:srgbClr val="D9D9D9"/>
                </a:solidFill>
                <a:latin typeface="Roboto Mono"/>
                <a:ea typeface="Roboto Mono"/>
                <a:cs typeface="Roboto Mono"/>
                <a:sym typeface="Roboto Mono"/>
              </a:rPr>
              <a:t>If either or both of the attributes is set to false, the following occurs:</a:t>
            </a:r>
            <a:endParaRPr sz="900">
              <a:solidFill>
                <a:srgbClr val="D9D9D9"/>
              </a:solidFill>
              <a:latin typeface="Roboto Mono"/>
              <a:ea typeface="Roboto Mono"/>
              <a:cs typeface="Roboto Mono"/>
              <a:sym typeface="Roboto Mono"/>
            </a:endParaRPr>
          </a:p>
          <a:p>
            <a:pPr indent="-285750" lvl="0" marL="457200" rtl="0" algn="l">
              <a:lnSpc>
                <a:spcPct val="100000"/>
              </a:lnSpc>
              <a:spcBef>
                <a:spcPts val="1200"/>
              </a:spcBef>
              <a:spcAft>
                <a:spcPts val="0"/>
              </a:spcAft>
              <a:buClr>
                <a:srgbClr val="D9D9D9"/>
              </a:buClr>
              <a:buSzPts val="900"/>
              <a:buFont typeface="Roboto Mono"/>
              <a:buChar char="●"/>
            </a:pPr>
            <a:r>
              <a:rPr lang="en" sz="900">
                <a:solidFill>
                  <a:srgbClr val="D9D9D9"/>
                </a:solidFill>
                <a:latin typeface="Roboto Mono"/>
                <a:ea typeface="Roboto Mono"/>
                <a:cs typeface="Roboto Mono"/>
                <a:sym typeface="Roboto Mono"/>
              </a:rPr>
              <a:t>Instances with a public IP address do not receive corresponding public DNS hostnames.</a:t>
            </a:r>
            <a:endParaRPr sz="900">
              <a:solidFill>
                <a:srgbClr val="D9D9D9"/>
              </a:solidFill>
              <a:latin typeface="Roboto Mono"/>
              <a:ea typeface="Roboto Mono"/>
              <a:cs typeface="Roboto Mono"/>
              <a:sym typeface="Roboto Mono"/>
            </a:endParaRPr>
          </a:p>
          <a:p>
            <a:pPr indent="-285750" lvl="0" marL="457200" rtl="0" algn="l">
              <a:lnSpc>
                <a:spcPct val="100000"/>
              </a:lnSpc>
              <a:spcBef>
                <a:spcPts val="0"/>
              </a:spcBef>
              <a:spcAft>
                <a:spcPts val="0"/>
              </a:spcAft>
              <a:buClr>
                <a:srgbClr val="D9D9D9"/>
              </a:buClr>
              <a:buSzPts val="900"/>
              <a:buFont typeface="Roboto Mono"/>
              <a:buChar char="●"/>
            </a:pPr>
            <a:r>
              <a:rPr lang="en" sz="900">
                <a:solidFill>
                  <a:srgbClr val="D9D9D9"/>
                </a:solidFill>
                <a:latin typeface="Roboto Mono"/>
                <a:ea typeface="Roboto Mono"/>
                <a:cs typeface="Roboto Mono"/>
                <a:sym typeface="Roboto Mono"/>
              </a:rPr>
              <a:t>The Amazon-provided DNS server cannot resolve Amazon-provided private DNS hostnames.</a:t>
            </a:r>
            <a:endParaRPr sz="900">
              <a:solidFill>
                <a:srgbClr val="D9D9D9"/>
              </a:solidFill>
              <a:latin typeface="Roboto Mono"/>
              <a:ea typeface="Roboto Mono"/>
              <a:cs typeface="Roboto Mono"/>
              <a:sym typeface="Roboto Mono"/>
            </a:endParaRPr>
          </a:p>
          <a:p>
            <a:pPr indent="-285750" lvl="0" marL="457200" rtl="0" algn="l">
              <a:lnSpc>
                <a:spcPct val="100000"/>
              </a:lnSpc>
              <a:spcBef>
                <a:spcPts val="0"/>
              </a:spcBef>
              <a:spcAft>
                <a:spcPts val="0"/>
              </a:spcAft>
              <a:buClr>
                <a:srgbClr val="D9D9D9"/>
              </a:buClr>
              <a:buSzPts val="900"/>
              <a:buFont typeface="Roboto Mono"/>
              <a:buChar char="●"/>
            </a:pPr>
            <a:r>
              <a:rPr lang="en" sz="900">
                <a:solidFill>
                  <a:srgbClr val="D9D9D9"/>
                </a:solidFill>
                <a:latin typeface="Roboto Mono"/>
                <a:ea typeface="Roboto Mono"/>
                <a:cs typeface="Roboto Mono"/>
                <a:sym typeface="Roboto Mono"/>
              </a:rPr>
              <a:t>Instances receive custom private DNS hostnames if there is a custom domain name in the </a:t>
            </a:r>
            <a:r>
              <a:rPr lang="en" sz="900">
                <a:solidFill>
                  <a:srgbClr val="D9D9D9"/>
                </a:solidFill>
                <a:uFill>
                  <a:noFill/>
                </a:uFill>
                <a:latin typeface="Roboto Mono"/>
                <a:ea typeface="Roboto Mono"/>
                <a:cs typeface="Roboto Mono"/>
                <a:sym typeface="Roboto Mono"/>
                <a:hlinkClick r:id="rId3"/>
              </a:rPr>
              <a:t>DHCP options set</a:t>
            </a:r>
            <a:r>
              <a:rPr lang="en" sz="900">
                <a:solidFill>
                  <a:srgbClr val="D9D9D9"/>
                </a:solidFill>
                <a:latin typeface="Roboto Mono"/>
                <a:ea typeface="Roboto Mono"/>
                <a:cs typeface="Roboto Mono"/>
                <a:sym typeface="Roboto Mono"/>
              </a:rPr>
              <a:t>. If you are not using the Amazon-provided DNS, your custom domain name servers must resolve the hostname as appropriate.</a:t>
            </a:r>
            <a:endParaRPr sz="900">
              <a:solidFill>
                <a:srgbClr val="D9D9D9"/>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900">
              <a:solidFill>
                <a:srgbClr val="D9D9D9"/>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D9D9D9"/>
                </a:solidFill>
                <a:latin typeface="Roboto Mono"/>
                <a:ea typeface="Roboto Mono"/>
                <a:cs typeface="Roboto Mono"/>
                <a:sym typeface="Roboto Mono"/>
              </a:rPr>
              <a:t>If you use custom DNS domain names defined in a private hosted zone in Route 53, or use private DNS with interface VPC endpoints (AWS PrivateLink), you must set the enableDnsHostnames and enableDnsSupport attributes to true.</a:t>
            </a:r>
            <a:endParaRPr sz="900">
              <a:solidFill>
                <a:srgbClr val="D9D9D9"/>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900">
              <a:solidFill>
                <a:srgbClr val="D9D9D9"/>
              </a:solidFill>
              <a:latin typeface="Roboto Mono"/>
              <a:ea typeface="Roboto Mono"/>
              <a:cs typeface="Roboto Mono"/>
              <a:sym typeface="Roboto Mono"/>
            </a:endParaRPr>
          </a:p>
          <a:p>
            <a:pPr indent="0" lvl="0" marL="0" rtl="0" algn="l">
              <a:lnSpc>
                <a:spcPct val="100000"/>
              </a:lnSpc>
              <a:spcBef>
                <a:spcPts val="0"/>
              </a:spcBef>
              <a:spcAft>
                <a:spcPts val="0"/>
              </a:spcAft>
              <a:buNone/>
            </a:pPr>
            <a:r>
              <a:rPr b="1" lang="en" sz="1100">
                <a:solidFill>
                  <a:srgbClr val="00FFFF"/>
                </a:solidFill>
                <a:latin typeface="Roboto Mono"/>
                <a:ea typeface="Roboto Mono"/>
                <a:cs typeface="Roboto Mono"/>
                <a:sym typeface="Roboto Mono"/>
              </a:rPr>
              <a:t>Using Private Hosted Zones:</a:t>
            </a:r>
            <a:endParaRPr b="1" sz="1100">
              <a:solidFill>
                <a:srgbClr val="00FFF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D9D9D9"/>
                </a:solidFill>
                <a:latin typeface="Roboto Mono"/>
                <a:ea typeface="Roboto Mono"/>
                <a:cs typeface="Roboto Mono"/>
                <a:sym typeface="Roboto Mono"/>
              </a:rPr>
              <a:t>If you want to access the resources in your VPC using custom DNS domain names, such as example.com, instead of using private IPv4 addresses or AWS-provided private DNS hostnames, you can create a private hosted zone in Route 53. A private hosted zone is a container that holds information about how you want to route traffic for a domain and its subdomains within one or more VPCs without exposing your resources to the Internet.</a:t>
            </a:r>
            <a:endParaRPr sz="900">
              <a:solidFill>
                <a:srgbClr val="D9D9D9"/>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900">
              <a:solidFill>
                <a:srgbClr val="D9D9D9"/>
              </a:solidFill>
              <a:latin typeface="Roboto Mono"/>
              <a:ea typeface="Roboto Mono"/>
              <a:cs typeface="Roboto Mono"/>
              <a:sym typeface="Roboto Mono"/>
            </a:endParaRPr>
          </a:p>
        </p:txBody>
      </p:sp>
      <p:pic>
        <p:nvPicPr>
          <p:cNvPr id="246" name="Google Shape;246;p33"/>
          <p:cNvPicPr preferRelativeResize="0"/>
          <p:nvPr/>
        </p:nvPicPr>
        <p:blipFill>
          <a:blip r:embed="rId4">
            <a:alphaModFix/>
          </a:blip>
          <a:stretch>
            <a:fillRect/>
          </a:stretch>
        </p:blipFill>
        <p:spPr>
          <a:xfrm>
            <a:off x="152400" y="3253425"/>
            <a:ext cx="363525" cy="363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4"/>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VPC Networking components  - VPC Endpoints</a:t>
            </a:r>
            <a:endParaRPr sz="1800"/>
          </a:p>
        </p:txBody>
      </p:sp>
      <p:sp>
        <p:nvSpPr>
          <p:cNvPr id="252" name="Google Shape;252;p34"/>
          <p:cNvSpPr txBox="1"/>
          <p:nvPr/>
        </p:nvSpPr>
        <p:spPr>
          <a:xfrm>
            <a:off x="228600" y="990600"/>
            <a:ext cx="8558400" cy="31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D9D9D9"/>
                </a:solidFill>
                <a:latin typeface="Roboto Mono"/>
                <a:ea typeface="Roboto Mono"/>
                <a:cs typeface="Roboto Mono"/>
                <a:sym typeface="Roboto Mono"/>
              </a:rPr>
              <a:t>A VPC endpoint enables you to privately connect your VPC to supported AWS services and VPC endpoint services powered by PrivateLink without requiring an internet gateway, NAT device, VPN connection, or AWS Direct Connect connection. Instances in your VPC do not require public IP addresses to communicate with resources in the service. Traffic between your VPC and the other service does not leave the Amazon network. </a:t>
            </a:r>
            <a:endParaRPr sz="1000">
              <a:solidFill>
                <a:srgbClr val="D9D9D9"/>
              </a:solidFill>
              <a:latin typeface="Roboto Mono"/>
              <a:ea typeface="Roboto Mono"/>
              <a:cs typeface="Roboto Mono"/>
              <a:sym typeface="Roboto Mono"/>
            </a:endParaRPr>
          </a:p>
          <a:p>
            <a:pPr indent="0" lvl="0" marL="0" rtl="0" algn="l">
              <a:lnSpc>
                <a:spcPct val="115000"/>
              </a:lnSpc>
              <a:spcBef>
                <a:spcPts val="1000"/>
              </a:spcBef>
              <a:spcAft>
                <a:spcPts val="0"/>
              </a:spcAft>
              <a:buNone/>
            </a:pPr>
            <a:r>
              <a:rPr lang="en" sz="1000">
                <a:solidFill>
                  <a:srgbClr val="D9D9D9"/>
                </a:solidFill>
                <a:latin typeface="Roboto Mono"/>
                <a:ea typeface="Roboto Mono"/>
                <a:cs typeface="Roboto Mono"/>
                <a:sym typeface="Roboto Mono"/>
              </a:rPr>
              <a:t>Endpoints are virtual devices. They are horizontally scaled, redundant, and highly available VPC components that allow communication between instances in your VPC and services without imposing availability risks or bandwidth constraints on your network traffic. </a:t>
            </a:r>
            <a:endParaRPr sz="1000">
              <a:solidFill>
                <a:srgbClr val="D9D9D9"/>
              </a:solidFill>
              <a:latin typeface="Roboto Mono"/>
              <a:ea typeface="Roboto Mono"/>
              <a:cs typeface="Roboto Mono"/>
              <a:sym typeface="Roboto Mono"/>
            </a:endParaRPr>
          </a:p>
          <a:p>
            <a:pPr indent="0" lvl="0" marL="0" rtl="0" algn="l">
              <a:lnSpc>
                <a:spcPct val="115000"/>
              </a:lnSpc>
              <a:spcBef>
                <a:spcPts val="1000"/>
              </a:spcBef>
              <a:spcAft>
                <a:spcPts val="0"/>
              </a:spcAft>
              <a:buNone/>
            </a:pPr>
            <a:r>
              <a:rPr lang="en" sz="1000">
                <a:solidFill>
                  <a:srgbClr val="D9D9D9"/>
                </a:solidFill>
                <a:latin typeface="Roboto Mono"/>
                <a:ea typeface="Roboto Mono"/>
                <a:cs typeface="Roboto Mono"/>
                <a:sym typeface="Roboto Mono"/>
              </a:rPr>
              <a:t>There are two types of VPC endpoints: </a:t>
            </a:r>
            <a:r>
              <a:rPr b="1" lang="en" sz="1000">
                <a:solidFill>
                  <a:srgbClr val="00FFFF"/>
                </a:solidFill>
                <a:latin typeface="Roboto Mono"/>
                <a:ea typeface="Roboto Mono"/>
                <a:cs typeface="Roboto Mono"/>
                <a:sym typeface="Roboto Mono"/>
              </a:rPr>
              <a:t>interface endpoints </a:t>
            </a:r>
            <a:r>
              <a:rPr lang="en" sz="1000">
                <a:solidFill>
                  <a:srgbClr val="D9D9D9"/>
                </a:solidFill>
                <a:latin typeface="Roboto Mono"/>
                <a:ea typeface="Roboto Mono"/>
                <a:cs typeface="Roboto Mono"/>
                <a:sym typeface="Roboto Mono"/>
              </a:rPr>
              <a:t>and </a:t>
            </a:r>
            <a:r>
              <a:rPr b="1" lang="en" sz="1000">
                <a:solidFill>
                  <a:srgbClr val="00FFFF"/>
                </a:solidFill>
                <a:latin typeface="Roboto Mono"/>
                <a:ea typeface="Roboto Mono"/>
                <a:cs typeface="Roboto Mono"/>
                <a:sym typeface="Roboto Mono"/>
              </a:rPr>
              <a:t>gateway endpoints</a:t>
            </a:r>
            <a:r>
              <a:rPr lang="en" sz="1000">
                <a:solidFill>
                  <a:srgbClr val="D9D9D9"/>
                </a:solidFill>
                <a:latin typeface="Roboto Mono"/>
                <a:ea typeface="Roboto Mono"/>
                <a:cs typeface="Roboto Mono"/>
                <a:sym typeface="Roboto Mono"/>
              </a:rPr>
              <a:t>.</a:t>
            </a:r>
            <a:endParaRPr sz="1000">
              <a:solidFill>
                <a:srgbClr val="D9D9D9"/>
              </a:solidFill>
              <a:latin typeface="Roboto Mono"/>
              <a:ea typeface="Roboto Mono"/>
              <a:cs typeface="Roboto Mono"/>
              <a:sym typeface="Roboto Mono"/>
            </a:endParaRPr>
          </a:p>
          <a:p>
            <a:pPr indent="0" lvl="0" marL="0" rtl="0" algn="l">
              <a:lnSpc>
                <a:spcPct val="115000"/>
              </a:lnSpc>
              <a:spcBef>
                <a:spcPts val="1000"/>
              </a:spcBef>
              <a:spcAft>
                <a:spcPts val="0"/>
              </a:spcAft>
              <a:buNone/>
            </a:pPr>
            <a:r>
              <a:rPr lang="en" sz="1000">
                <a:solidFill>
                  <a:srgbClr val="D9D9D9"/>
                </a:solidFill>
                <a:latin typeface="Roboto Mono"/>
                <a:ea typeface="Roboto Mono"/>
                <a:cs typeface="Roboto Mono"/>
                <a:sym typeface="Roboto Mono"/>
              </a:rPr>
              <a:t>An </a:t>
            </a:r>
            <a:r>
              <a:rPr lang="en" sz="1000">
                <a:solidFill>
                  <a:srgbClr val="00FFFF"/>
                </a:solidFill>
                <a:latin typeface="Roboto Mono"/>
                <a:ea typeface="Roboto Mono"/>
                <a:cs typeface="Roboto Mono"/>
                <a:sym typeface="Roboto Mono"/>
              </a:rPr>
              <a:t>interface endpoint </a:t>
            </a:r>
            <a:r>
              <a:rPr lang="en" sz="1000">
                <a:solidFill>
                  <a:srgbClr val="D9D9D9"/>
                </a:solidFill>
                <a:latin typeface="Roboto Mono"/>
                <a:ea typeface="Roboto Mono"/>
                <a:cs typeface="Roboto Mono"/>
                <a:sym typeface="Roboto Mono"/>
              </a:rPr>
              <a:t>is an elastic network interface with a private IP address from the IP address range of your subnet that serves as an entry point for traffic destined to a supported service. These services include some AWS services, services hosted by other AWS customers and partners in their own VPCs (referred to as endpoint services), and supported AWS Marketplace partner services.</a:t>
            </a:r>
            <a:endParaRPr sz="1000">
              <a:solidFill>
                <a:srgbClr val="D9D9D9"/>
              </a:solidFill>
              <a:latin typeface="Roboto Mono"/>
              <a:ea typeface="Roboto Mono"/>
              <a:cs typeface="Roboto Mono"/>
              <a:sym typeface="Roboto Mono"/>
            </a:endParaRPr>
          </a:p>
          <a:p>
            <a:pPr indent="0" lvl="0" marL="0" rtl="0" algn="l">
              <a:lnSpc>
                <a:spcPct val="115000"/>
              </a:lnSpc>
              <a:spcBef>
                <a:spcPts val="1000"/>
              </a:spcBef>
              <a:spcAft>
                <a:spcPts val="1000"/>
              </a:spcAft>
              <a:buNone/>
            </a:pPr>
            <a:r>
              <a:rPr lang="en" sz="1000">
                <a:solidFill>
                  <a:srgbClr val="D9D9D9"/>
                </a:solidFill>
                <a:latin typeface="Roboto Mono"/>
                <a:ea typeface="Roboto Mono"/>
                <a:cs typeface="Roboto Mono"/>
                <a:sym typeface="Roboto Mono"/>
              </a:rPr>
              <a:t>A </a:t>
            </a:r>
            <a:r>
              <a:rPr lang="en" sz="1000">
                <a:solidFill>
                  <a:srgbClr val="00FFFF"/>
                </a:solidFill>
                <a:latin typeface="Roboto Mono"/>
                <a:ea typeface="Roboto Mono"/>
                <a:cs typeface="Roboto Mono"/>
                <a:sym typeface="Roboto Mono"/>
              </a:rPr>
              <a:t>gateway endpoint </a:t>
            </a:r>
            <a:r>
              <a:rPr lang="en" sz="1000">
                <a:solidFill>
                  <a:srgbClr val="D9D9D9"/>
                </a:solidFill>
                <a:latin typeface="Roboto Mono"/>
                <a:ea typeface="Roboto Mono"/>
                <a:cs typeface="Roboto Mono"/>
                <a:sym typeface="Roboto Mono"/>
              </a:rPr>
              <a:t>is a gateway that you specify as a target for a route in your route table for traffic destined to a supported AWS service. The following AWS services are supported: S3 &amp; DynamoDB</a:t>
            </a:r>
            <a:endParaRPr sz="1000">
              <a:solidFill>
                <a:srgbClr val="D9D9D9"/>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5"/>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VPC Networking components  - Interface Endpoints - Private DNS</a:t>
            </a:r>
            <a:endParaRPr sz="1800"/>
          </a:p>
        </p:txBody>
      </p:sp>
      <p:pic>
        <p:nvPicPr>
          <p:cNvPr id="258" name="Google Shape;258;p35"/>
          <p:cNvPicPr preferRelativeResize="0"/>
          <p:nvPr/>
        </p:nvPicPr>
        <p:blipFill>
          <a:blip r:embed="rId3">
            <a:alphaModFix/>
          </a:blip>
          <a:stretch>
            <a:fillRect/>
          </a:stretch>
        </p:blipFill>
        <p:spPr>
          <a:xfrm>
            <a:off x="152400" y="625575"/>
            <a:ext cx="3221649" cy="2142200"/>
          </a:xfrm>
          <a:prstGeom prst="rect">
            <a:avLst/>
          </a:prstGeom>
          <a:noFill/>
          <a:ln>
            <a:noFill/>
          </a:ln>
        </p:spPr>
      </p:pic>
      <p:sp>
        <p:nvSpPr>
          <p:cNvPr id="259" name="Google Shape;259;p35"/>
          <p:cNvSpPr txBox="1"/>
          <p:nvPr/>
        </p:nvSpPr>
        <p:spPr>
          <a:xfrm>
            <a:off x="3581400" y="609600"/>
            <a:ext cx="5341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D9D9D9"/>
                </a:solidFill>
                <a:latin typeface="Roboto Mono"/>
                <a:ea typeface="Roboto Mono"/>
                <a:cs typeface="Roboto Mono"/>
                <a:sym typeface="Roboto Mono"/>
              </a:rPr>
              <a:t>When you create an interface endpoint, we generate </a:t>
            </a:r>
            <a:r>
              <a:rPr lang="en" sz="1000">
                <a:solidFill>
                  <a:srgbClr val="00FFFF"/>
                </a:solidFill>
                <a:latin typeface="Roboto Mono"/>
                <a:ea typeface="Roboto Mono"/>
                <a:cs typeface="Roboto Mono"/>
                <a:sym typeface="Roboto Mono"/>
              </a:rPr>
              <a:t>endpoint-specific DNS hostnames </a:t>
            </a:r>
            <a:r>
              <a:rPr lang="en" sz="1000">
                <a:solidFill>
                  <a:srgbClr val="D9D9D9"/>
                </a:solidFill>
                <a:latin typeface="Roboto Mono"/>
                <a:ea typeface="Roboto Mono"/>
                <a:cs typeface="Roboto Mono"/>
                <a:sym typeface="Roboto Mono"/>
              </a:rPr>
              <a:t>that you can use to communicate with the service. </a:t>
            </a:r>
            <a:endParaRPr sz="1000">
              <a:solidFill>
                <a:srgbClr val="D9D9D9"/>
              </a:solidFill>
              <a:latin typeface="Roboto Mono"/>
              <a:ea typeface="Roboto Mono"/>
              <a:cs typeface="Roboto Mono"/>
              <a:sym typeface="Roboto Mono"/>
            </a:endParaRPr>
          </a:p>
          <a:p>
            <a:pPr indent="0" lvl="0" marL="0" rtl="0" algn="l">
              <a:spcBef>
                <a:spcPts val="1000"/>
              </a:spcBef>
              <a:spcAft>
                <a:spcPts val="0"/>
              </a:spcAft>
              <a:buNone/>
            </a:pPr>
            <a:r>
              <a:rPr lang="en" sz="1000">
                <a:solidFill>
                  <a:srgbClr val="D9D9D9"/>
                </a:solidFill>
                <a:latin typeface="Roboto Mono"/>
                <a:ea typeface="Roboto Mono"/>
                <a:cs typeface="Roboto Mono"/>
                <a:sym typeface="Roboto Mono"/>
              </a:rPr>
              <a:t>For AWS services and AWS Marketplace partner services, </a:t>
            </a:r>
            <a:r>
              <a:rPr lang="en" sz="1000">
                <a:solidFill>
                  <a:srgbClr val="00FFFF"/>
                </a:solidFill>
                <a:latin typeface="Roboto Mono"/>
                <a:ea typeface="Roboto Mono"/>
                <a:cs typeface="Roboto Mono"/>
                <a:sym typeface="Roboto Mono"/>
              </a:rPr>
              <a:t>private DNS (enabled by default) associates a private hosted zone with your VPC. </a:t>
            </a:r>
            <a:r>
              <a:rPr lang="en" sz="1000">
                <a:solidFill>
                  <a:srgbClr val="D9D9D9"/>
                </a:solidFill>
                <a:latin typeface="Roboto Mono"/>
                <a:ea typeface="Roboto Mono"/>
                <a:cs typeface="Roboto Mono"/>
                <a:sym typeface="Roboto Mono"/>
              </a:rPr>
              <a:t>The hosted zone contains a record set for the default DNS name for the service that resolves to the private IP addresses of the endpoint network interfaces in your VPC. </a:t>
            </a:r>
            <a:endParaRPr sz="1000">
              <a:solidFill>
                <a:srgbClr val="D9D9D9"/>
              </a:solidFill>
              <a:latin typeface="Roboto Mono"/>
              <a:ea typeface="Roboto Mono"/>
              <a:cs typeface="Roboto Mono"/>
              <a:sym typeface="Roboto Mono"/>
            </a:endParaRPr>
          </a:p>
          <a:p>
            <a:pPr indent="0" lvl="0" marL="0" rtl="0" algn="l">
              <a:spcBef>
                <a:spcPts val="1000"/>
              </a:spcBef>
              <a:spcAft>
                <a:spcPts val="0"/>
              </a:spcAft>
              <a:buNone/>
            </a:pPr>
            <a:r>
              <a:rPr lang="en" sz="1000">
                <a:solidFill>
                  <a:srgbClr val="D9D9D9"/>
                </a:solidFill>
                <a:latin typeface="Roboto Mono"/>
                <a:ea typeface="Roboto Mono"/>
                <a:cs typeface="Roboto Mono"/>
                <a:sym typeface="Roboto Mono"/>
              </a:rPr>
              <a:t>This enables you to make requests to the service using its default DNS hostname instead of the endpoint-specific DNS hostnames. </a:t>
            </a:r>
            <a:endParaRPr sz="1000">
              <a:solidFill>
                <a:srgbClr val="D9D9D9"/>
              </a:solidFill>
              <a:latin typeface="Roboto Mono"/>
              <a:ea typeface="Roboto Mono"/>
              <a:cs typeface="Roboto Mono"/>
              <a:sym typeface="Roboto Mono"/>
            </a:endParaRPr>
          </a:p>
          <a:p>
            <a:pPr indent="0" lvl="0" marL="0" rtl="0" algn="l">
              <a:spcBef>
                <a:spcPts val="1000"/>
              </a:spcBef>
              <a:spcAft>
                <a:spcPts val="0"/>
              </a:spcAft>
              <a:buNone/>
            </a:pPr>
            <a:r>
              <a:rPr b="1" lang="en" sz="1000">
                <a:solidFill>
                  <a:srgbClr val="00FFFF"/>
                </a:solidFill>
                <a:latin typeface="Roboto Mono"/>
                <a:ea typeface="Roboto Mono"/>
                <a:cs typeface="Roboto Mono"/>
                <a:sym typeface="Roboto Mono"/>
              </a:rPr>
              <a:t>eXAMPLE 1: </a:t>
            </a:r>
            <a:r>
              <a:rPr lang="en" sz="1000">
                <a:solidFill>
                  <a:srgbClr val="D9D9D9"/>
                </a:solidFill>
                <a:latin typeface="Roboto Mono"/>
                <a:ea typeface="Roboto Mono"/>
                <a:cs typeface="Roboto Mono"/>
                <a:sym typeface="Roboto Mono"/>
              </a:rPr>
              <a:t>You have </a:t>
            </a:r>
            <a:r>
              <a:rPr b="1" lang="en" sz="1000">
                <a:solidFill>
                  <a:srgbClr val="00FF00"/>
                </a:solidFill>
                <a:latin typeface="Roboto Mono"/>
                <a:ea typeface="Roboto Mono"/>
                <a:cs typeface="Roboto Mono"/>
                <a:sym typeface="Roboto Mono"/>
              </a:rPr>
              <a:t>not enabled private DNS </a:t>
            </a:r>
            <a:r>
              <a:rPr lang="en" sz="1000">
                <a:solidFill>
                  <a:srgbClr val="D9D9D9"/>
                </a:solidFill>
                <a:latin typeface="Roboto Mono"/>
                <a:ea typeface="Roboto Mono"/>
                <a:cs typeface="Roboto Mono"/>
                <a:sym typeface="Roboto Mono"/>
              </a:rPr>
              <a:t>for the interface endpoint. Instances in either subnet can communicate with Kinesis using an endpoint-specific DNS hostname (DNS name B). Instance in subnet 1 can communicate with Kinesis over public IP address in the AWS Region using the default DNS name for the service (DNS name A).</a:t>
            </a:r>
            <a:endParaRPr sz="1000">
              <a:solidFill>
                <a:srgbClr val="D9D9D9"/>
              </a:solidFill>
              <a:latin typeface="Roboto Mono"/>
              <a:ea typeface="Roboto Mono"/>
              <a:cs typeface="Roboto Mono"/>
              <a:sym typeface="Roboto Mono"/>
            </a:endParaRPr>
          </a:p>
          <a:p>
            <a:pPr indent="0" lvl="0" marL="0" rtl="0" algn="l">
              <a:spcBef>
                <a:spcPts val="1000"/>
              </a:spcBef>
              <a:spcAft>
                <a:spcPts val="0"/>
              </a:spcAft>
              <a:buNone/>
            </a:pPr>
            <a:r>
              <a:rPr b="1" lang="en" sz="1000">
                <a:solidFill>
                  <a:srgbClr val="00FFFF"/>
                </a:solidFill>
                <a:latin typeface="Roboto Mono"/>
                <a:ea typeface="Roboto Mono"/>
                <a:cs typeface="Roboto Mono"/>
                <a:sym typeface="Roboto Mono"/>
              </a:rPr>
              <a:t>eXAMPLE 2: </a:t>
            </a:r>
            <a:r>
              <a:rPr lang="en" sz="1000">
                <a:solidFill>
                  <a:srgbClr val="D9D9D9"/>
                </a:solidFill>
                <a:latin typeface="Roboto Mono"/>
                <a:ea typeface="Roboto Mono"/>
                <a:cs typeface="Roboto Mono"/>
                <a:sym typeface="Roboto Mono"/>
              </a:rPr>
              <a:t>you </a:t>
            </a:r>
            <a:r>
              <a:rPr b="1" lang="en" sz="1000">
                <a:solidFill>
                  <a:srgbClr val="00FF00"/>
                </a:solidFill>
                <a:latin typeface="Roboto Mono"/>
                <a:ea typeface="Roboto Mono"/>
                <a:cs typeface="Roboto Mono"/>
                <a:sym typeface="Roboto Mono"/>
              </a:rPr>
              <a:t>have enabled private DNS </a:t>
            </a:r>
            <a:r>
              <a:rPr lang="en" sz="1000">
                <a:solidFill>
                  <a:srgbClr val="D9D9D9"/>
                </a:solidFill>
                <a:latin typeface="Roboto Mono"/>
                <a:ea typeface="Roboto Mono"/>
                <a:cs typeface="Roboto Mono"/>
                <a:sym typeface="Roboto Mono"/>
              </a:rPr>
              <a:t>for the endpoint. Instances in either subnet can communicate with Kinesis using an endpoint-specific DNS hostname (DNS name B) or the default DNS name for the service (DNS name A).</a:t>
            </a:r>
            <a:endParaRPr sz="1000">
              <a:solidFill>
                <a:srgbClr val="D9D9D9"/>
              </a:solidFill>
              <a:latin typeface="Roboto Mono"/>
              <a:ea typeface="Roboto Mono"/>
              <a:cs typeface="Roboto Mono"/>
              <a:sym typeface="Roboto Mono"/>
            </a:endParaRPr>
          </a:p>
          <a:p>
            <a:pPr indent="0" lvl="0" marL="0" rtl="0" algn="l">
              <a:spcBef>
                <a:spcPts val="1000"/>
              </a:spcBef>
              <a:spcAft>
                <a:spcPts val="0"/>
              </a:spcAft>
              <a:buNone/>
            </a:pPr>
            <a:r>
              <a:rPr lang="en" sz="1000">
                <a:solidFill>
                  <a:srgbClr val="D9D9D9"/>
                </a:solidFill>
                <a:latin typeface="Roboto Mono"/>
                <a:ea typeface="Roboto Mono"/>
                <a:cs typeface="Roboto Mono"/>
                <a:sym typeface="Roboto Mono"/>
              </a:rPr>
              <a:t>To use private DNS, you must set the following VPC attributes to true: enableDnsHostnames and enableDnsSupport.</a:t>
            </a:r>
            <a:endParaRPr sz="1000">
              <a:solidFill>
                <a:srgbClr val="D9D9D9"/>
              </a:solidFill>
              <a:latin typeface="Roboto Mono"/>
              <a:ea typeface="Roboto Mono"/>
              <a:cs typeface="Roboto Mono"/>
              <a:sym typeface="Roboto Mono"/>
            </a:endParaRPr>
          </a:p>
          <a:p>
            <a:pPr indent="0" lvl="0" marL="0" rtl="0" algn="l">
              <a:spcBef>
                <a:spcPts val="1000"/>
              </a:spcBef>
              <a:spcAft>
                <a:spcPts val="1000"/>
              </a:spcAft>
              <a:buNone/>
            </a:pPr>
            <a:r>
              <a:t/>
            </a:r>
            <a:endParaRPr b="1" sz="1000">
              <a:solidFill>
                <a:srgbClr val="00FFFF"/>
              </a:solidFill>
              <a:latin typeface="Roboto Mono"/>
              <a:ea typeface="Roboto Mono"/>
              <a:cs typeface="Roboto Mono"/>
              <a:sym typeface="Roboto Mono"/>
            </a:endParaRPr>
          </a:p>
        </p:txBody>
      </p:sp>
      <p:pic>
        <p:nvPicPr>
          <p:cNvPr id="260" name="Google Shape;260;p35"/>
          <p:cNvPicPr preferRelativeResize="0"/>
          <p:nvPr/>
        </p:nvPicPr>
        <p:blipFill>
          <a:blip r:embed="rId4">
            <a:alphaModFix/>
          </a:blip>
          <a:stretch>
            <a:fillRect/>
          </a:stretch>
        </p:blipFill>
        <p:spPr>
          <a:xfrm>
            <a:off x="152400" y="3004475"/>
            <a:ext cx="3221651" cy="2066943"/>
          </a:xfrm>
          <a:prstGeom prst="rect">
            <a:avLst/>
          </a:prstGeom>
          <a:noFill/>
          <a:ln>
            <a:noFill/>
          </a:ln>
        </p:spPr>
      </p:pic>
      <p:pic>
        <p:nvPicPr>
          <p:cNvPr id="261" name="Google Shape;261;p35"/>
          <p:cNvPicPr preferRelativeResize="0"/>
          <p:nvPr/>
        </p:nvPicPr>
        <p:blipFill>
          <a:blip r:embed="rId5">
            <a:alphaModFix/>
          </a:blip>
          <a:stretch>
            <a:fillRect/>
          </a:stretch>
        </p:blipFill>
        <p:spPr>
          <a:xfrm>
            <a:off x="3352800" y="4091625"/>
            <a:ext cx="363525" cy="363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6"/>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VPC Networking components  - Gateway Endpoints</a:t>
            </a:r>
            <a:endParaRPr sz="1800"/>
          </a:p>
        </p:txBody>
      </p:sp>
      <p:pic>
        <p:nvPicPr>
          <p:cNvPr id="267" name="Google Shape;267;p36"/>
          <p:cNvPicPr preferRelativeResize="0"/>
          <p:nvPr/>
        </p:nvPicPr>
        <p:blipFill>
          <a:blip r:embed="rId3">
            <a:alphaModFix/>
          </a:blip>
          <a:stretch>
            <a:fillRect/>
          </a:stretch>
        </p:blipFill>
        <p:spPr>
          <a:xfrm>
            <a:off x="5755925" y="72275"/>
            <a:ext cx="3074026" cy="2045625"/>
          </a:xfrm>
          <a:prstGeom prst="rect">
            <a:avLst/>
          </a:prstGeom>
          <a:noFill/>
          <a:ln>
            <a:noFill/>
          </a:ln>
        </p:spPr>
      </p:pic>
      <p:sp>
        <p:nvSpPr>
          <p:cNvPr id="268" name="Google Shape;268;p36"/>
          <p:cNvSpPr txBox="1"/>
          <p:nvPr/>
        </p:nvSpPr>
        <p:spPr>
          <a:xfrm>
            <a:off x="152400" y="685800"/>
            <a:ext cx="54639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D9D9D9"/>
                </a:solidFill>
                <a:latin typeface="Roboto Mono"/>
                <a:ea typeface="Roboto Mono"/>
                <a:cs typeface="Roboto Mono"/>
                <a:sym typeface="Roboto Mono"/>
              </a:rPr>
              <a:t>To create and set up a gateway endpoint:</a:t>
            </a:r>
            <a:endParaRPr sz="900">
              <a:solidFill>
                <a:srgbClr val="D9D9D9"/>
              </a:solidFill>
              <a:latin typeface="Roboto Mono"/>
              <a:ea typeface="Roboto Mono"/>
              <a:cs typeface="Roboto Mono"/>
              <a:sym typeface="Roboto Mono"/>
            </a:endParaRPr>
          </a:p>
          <a:p>
            <a:pPr indent="-102869" lvl="0" marL="182880" rtl="0" algn="l">
              <a:lnSpc>
                <a:spcPct val="100000"/>
              </a:lnSpc>
              <a:spcBef>
                <a:spcPts val="1000"/>
              </a:spcBef>
              <a:spcAft>
                <a:spcPts val="0"/>
              </a:spcAft>
              <a:buClr>
                <a:srgbClr val="D9D9D9"/>
              </a:buClr>
              <a:buSzPts val="900"/>
              <a:buAutoNum type="arabicPeriod"/>
            </a:pPr>
            <a:r>
              <a:rPr lang="en" sz="900">
                <a:solidFill>
                  <a:srgbClr val="D9D9D9"/>
                </a:solidFill>
                <a:latin typeface="Roboto Mono"/>
                <a:ea typeface="Roboto Mono"/>
                <a:cs typeface="Roboto Mono"/>
                <a:sym typeface="Roboto Mono"/>
              </a:rPr>
              <a:t>Specify the VPC in which to create the endpoint, and the service to which you're connecting. </a:t>
            </a:r>
            <a:endParaRPr sz="900">
              <a:solidFill>
                <a:srgbClr val="D9D9D9"/>
              </a:solidFill>
              <a:latin typeface="Roboto Mono"/>
              <a:ea typeface="Roboto Mono"/>
              <a:cs typeface="Roboto Mono"/>
              <a:sym typeface="Roboto Mono"/>
            </a:endParaRPr>
          </a:p>
          <a:p>
            <a:pPr indent="-102869" lvl="0" marL="182880" rtl="0" algn="l">
              <a:lnSpc>
                <a:spcPct val="100000"/>
              </a:lnSpc>
              <a:spcBef>
                <a:spcPts val="0"/>
              </a:spcBef>
              <a:spcAft>
                <a:spcPts val="0"/>
              </a:spcAft>
              <a:buClr>
                <a:srgbClr val="D9D9D9"/>
              </a:buClr>
              <a:buSzPts val="900"/>
              <a:buFont typeface="Roboto Mono"/>
              <a:buAutoNum type="arabicPeriod"/>
            </a:pPr>
            <a:r>
              <a:rPr lang="en" sz="900">
                <a:solidFill>
                  <a:srgbClr val="D9D9D9"/>
                </a:solidFill>
                <a:latin typeface="Roboto Mono"/>
                <a:ea typeface="Roboto Mono"/>
                <a:cs typeface="Roboto Mono"/>
                <a:sym typeface="Roboto Mono"/>
              </a:rPr>
              <a:t>Attach an </a:t>
            </a:r>
            <a:r>
              <a:rPr i="1" lang="en" sz="900">
                <a:solidFill>
                  <a:srgbClr val="D9D9D9"/>
                </a:solidFill>
                <a:latin typeface="Roboto Mono"/>
                <a:ea typeface="Roboto Mono"/>
                <a:cs typeface="Roboto Mono"/>
                <a:sym typeface="Roboto Mono"/>
              </a:rPr>
              <a:t>endpoint policy</a:t>
            </a:r>
            <a:r>
              <a:rPr lang="en" sz="900">
                <a:solidFill>
                  <a:srgbClr val="D9D9D9"/>
                </a:solidFill>
                <a:latin typeface="Roboto Mono"/>
                <a:ea typeface="Roboto Mono"/>
                <a:cs typeface="Roboto Mono"/>
                <a:sym typeface="Roboto Mono"/>
              </a:rPr>
              <a:t> to your endpoint that allows access to some or all of the service to which you're connecting. </a:t>
            </a:r>
            <a:endParaRPr sz="900">
              <a:solidFill>
                <a:srgbClr val="D9D9D9"/>
              </a:solidFill>
              <a:latin typeface="Roboto Mono"/>
              <a:ea typeface="Roboto Mono"/>
              <a:cs typeface="Roboto Mono"/>
              <a:sym typeface="Roboto Mono"/>
            </a:endParaRPr>
          </a:p>
          <a:p>
            <a:pPr indent="-102869" lvl="0" marL="182880" rtl="0" algn="l">
              <a:lnSpc>
                <a:spcPct val="100000"/>
              </a:lnSpc>
              <a:spcBef>
                <a:spcPts val="0"/>
              </a:spcBef>
              <a:spcAft>
                <a:spcPts val="0"/>
              </a:spcAft>
              <a:buClr>
                <a:srgbClr val="D9D9D9"/>
              </a:buClr>
              <a:buSzPts val="900"/>
              <a:buFont typeface="Roboto Mono"/>
              <a:buAutoNum type="arabicPeriod"/>
            </a:pPr>
            <a:r>
              <a:rPr lang="en" sz="900">
                <a:solidFill>
                  <a:srgbClr val="D9D9D9"/>
                </a:solidFill>
                <a:latin typeface="Roboto Mono"/>
                <a:ea typeface="Roboto Mono"/>
                <a:cs typeface="Roboto Mono"/>
                <a:sym typeface="Roboto Mono"/>
              </a:rPr>
              <a:t>Specify one or more route tables in which to create routes to the service. </a:t>
            </a:r>
            <a:endParaRPr sz="900">
              <a:solidFill>
                <a:srgbClr val="D9D9D9"/>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D9D9D9"/>
                </a:solidFill>
                <a:latin typeface="Roboto Mono"/>
                <a:ea typeface="Roboto Mono"/>
                <a:cs typeface="Roboto Mono"/>
                <a:sym typeface="Roboto Mono"/>
              </a:rPr>
              <a:t>In this example, instances in subnet 2 can access Amazon S3 through the gateway endpoint.</a:t>
            </a:r>
            <a:endParaRPr sz="900">
              <a:solidFill>
                <a:srgbClr val="D9D9D9"/>
              </a:solidFill>
              <a:latin typeface="Roboto Mono"/>
              <a:ea typeface="Roboto Mono"/>
              <a:cs typeface="Roboto Mono"/>
              <a:sym typeface="Roboto Mono"/>
            </a:endParaRPr>
          </a:p>
          <a:p>
            <a:pPr indent="0" lvl="0" marL="0" rtl="0" algn="l">
              <a:lnSpc>
                <a:spcPct val="115000"/>
              </a:lnSpc>
              <a:spcBef>
                <a:spcPts val="1400"/>
              </a:spcBef>
              <a:spcAft>
                <a:spcPts val="0"/>
              </a:spcAft>
              <a:buNone/>
            </a:pPr>
            <a:r>
              <a:rPr b="1" lang="en" sz="1000">
                <a:solidFill>
                  <a:srgbClr val="CC6600"/>
                </a:solidFill>
                <a:highlight>
                  <a:srgbClr val="FFFFFF"/>
                </a:highlight>
                <a:latin typeface="Roboto Mono"/>
                <a:ea typeface="Roboto Mono"/>
                <a:cs typeface="Roboto Mono"/>
                <a:sym typeface="Roboto Mono"/>
              </a:rPr>
              <a:t>Routing for Gateway Endpoints</a:t>
            </a:r>
            <a:endParaRPr b="1" sz="1000">
              <a:solidFill>
                <a:srgbClr val="D9D9D9"/>
              </a:solidFill>
              <a:latin typeface="Roboto Mono"/>
              <a:ea typeface="Roboto Mono"/>
              <a:cs typeface="Roboto Mono"/>
              <a:sym typeface="Roboto Mono"/>
            </a:endParaRPr>
          </a:p>
          <a:p>
            <a:pPr indent="0" lvl="0" marL="0" rtl="0" algn="l">
              <a:lnSpc>
                <a:spcPct val="100000"/>
              </a:lnSpc>
              <a:spcBef>
                <a:spcPts val="1400"/>
              </a:spcBef>
              <a:spcAft>
                <a:spcPts val="1000"/>
              </a:spcAft>
              <a:buNone/>
            </a:pPr>
            <a:r>
              <a:rPr lang="en" sz="900">
                <a:solidFill>
                  <a:srgbClr val="D9D9D9"/>
                </a:solidFill>
                <a:latin typeface="Roboto Mono"/>
                <a:ea typeface="Roboto Mono"/>
                <a:cs typeface="Roboto Mono"/>
                <a:sym typeface="Roboto Mono"/>
              </a:rPr>
              <a:t>We use the most specific route that matches the traffic to determine how to route the traffic (longest prefix match). If you have an existing route in your route table for all internet traffic (0.0.0.0/0) that points to an IGW, the endpoint route takes precedence for all traffic destined for the service, because the IP address range for the service is more specific than 0.0.0.0/0. All other internet traffic goes to your IGW, including traffic that's destined for the service in other Regions. </a:t>
            </a:r>
            <a:r>
              <a:rPr lang="en" sz="900">
                <a:solidFill>
                  <a:srgbClr val="00FFFF"/>
                </a:solidFill>
                <a:latin typeface="Roboto Mono"/>
                <a:ea typeface="Roboto Mono"/>
                <a:cs typeface="Roboto Mono"/>
                <a:sym typeface="Roboto Mono"/>
              </a:rPr>
              <a:t>However, if you have existing, more specific routes to IP address ranges that point to an internet gateway or a NAT device, those routes take precedence.</a:t>
            </a:r>
            <a:endParaRPr sz="900">
              <a:solidFill>
                <a:srgbClr val="00FFFF"/>
              </a:solidFill>
              <a:latin typeface="Roboto Mono"/>
              <a:ea typeface="Roboto Mono"/>
              <a:cs typeface="Roboto Mono"/>
              <a:sym typeface="Roboto Mono"/>
            </a:endParaRPr>
          </a:p>
        </p:txBody>
      </p:sp>
      <p:pic>
        <p:nvPicPr>
          <p:cNvPr id="269" name="Google Shape;269;p36"/>
          <p:cNvPicPr preferRelativeResize="0"/>
          <p:nvPr/>
        </p:nvPicPr>
        <p:blipFill>
          <a:blip r:embed="rId4">
            <a:alphaModFix/>
          </a:blip>
          <a:stretch>
            <a:fillRect/>
          </a:stretch>
        </p:blipFill>
        <p:spPr>
          <a:xfrm>
            <a:off x="2513200" y="2092075"/>
            <a:ext cx="363525" cy="363525"/>
          </a:xfrm>
          <a:prstGeom prst="rect">
            <a:avLst/>
          </a:prstGeom>
          <a:noFill/>
          <a:ln>
            <a:noFill/>
          </a:ln>
        </p:spPr>
      </p:pic>
      <p:pic>
        <p:nvPicPr>
          <p:cNvPr id="270" name="Google Shape;270;p36"/>
          <p:cNvPicPr preferRelativeResize="0"/>
          <p:nvPr/>
        </p:nvPicPr>
        <p:blipFill>
          <a:blip r:embed="rId4">
            <a:alphaModFix/>
          </a:blip>
          <a:stretch>
            <a:fillRect/>
          </a:stretch>
        </p:blipFill>
        <p:spPr>
          <a:xfrm>
            <a:off x="2765775" y="2092075"/>
            <a:ext cx="363525" cy="363525"/>
          </a:xfrm>
          <a:prstGeom prst="rect">
            <a:avLst/>
          </a:prstGeom>
          <a:noFill/>
          <a:ln>
            <a:noFill/>
          </a:ln>
        </p:spPr>
      </p:pic>
      <p:graphicFrame>
        <p:nvGraphicFramePr>
          <p:cNvPr id="271" name="Google Shape;271;p36"/>
          <p:cNvGraphicFramePr/>
          <p:nvPr/>
        </p:nvGraphicFramePr>
        <p:xfrm>
          <a:off x="83100" y="4011800"/>
          <a:ext cx="3000000" cy="3000000"/>
        </p:xfrm>
        <a:graphic>
          <a:graphicData uri="http://schemas.openxmlformats.org/drawingml/2006/table">
            <a:tbl>
              <a:tblPr>
                <a:noFill/>
                <a:tableStyleId>{FAA5C3A9-5D83-4866-A8E6-11F322724366}</a:tableStyleId>
              </a:tblPr>
              <a:tblGrid>
                <a:gridCol w="952500"/>
                <a:gridCol w="1133475"/>
              </a:tblGrid>
              <a:tr h="146575">
                <a:tc>
                  <a:txBody>
                    <a:bodyPr/>
                    <a:lstStyle/>
                    <a:p>
                      <a:pPr indent="0" lvl="0" marL="0" rtl="0" algn="l">
                        <a:lnSpc>
                          <a:spcPct val="100000"/>
                        </a:lnSpc>
                        <a:spcBef>
                          <a:spcPts val="0"/>
                        </a:spcBef>
                        <a:spcAft>
                          <a:spcPts val="0"/>
                        </a:spcAft>
                        <a:buNone/>
                      </a:pPr>
                      <a:r>
                        <a:rPr b="1" lang="en" sz="900">
                          <a:latin typeface="Roboto Mono"/>
                          <a:ea typeface="Roboto Mono"/>
                          <a:cs typeface="Roboto Mono"/>
                          <a:sym typeface="Roboto Mono"/>
                        </a:rPr>
                        <a:t>Destination</a:t>
                      </a:r>
                      <a:endParaRPr b="1" sz="900">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0"/>
                        </a:spcAft>
                        <a:buNone/>
                      </a:pPr>
                      <a:r>
                        <a:rPr b="1" lang="en" sz="900">
                          <a:latin typeface="Roboto Mono"/>
                          <a:ea typeface="Roboto Mono"/>
                          <a:cs typeface="Roboto Mono"/>
                          <a:sym typeface="Roboto Mono"/>
                        </a:rPr>
                        <a:t>Target</a:t>
                      </a:r>
                      <a:endParaRPr b="1" sz="900">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r>
              <a:tr h="146575">
                <a:tc>
                  <a:txBody>
                    <a:bodyPr/>
                    <a:lstStyle/>
                    <a:p>
                      <a:pPr indent="0" lvl="0" marL="0" rtl="0" algn="l">
                        <a:lnSpc>
                          <a:spcPct val="100000"/>
                        </a:lnSpc>
                        <a:spcBef>
                          <a:spcPts val="0"/>
                        </a:spcBef>
                        <a:spcAft>
                          <a:spcPts val="0"/>
                        </a:spcAft>
                        <a:buNone/>
                      </a:pPr>
                      <a:r>
                        <a:rPr lang="en" sz="900">
                          <a:solidFill>
                            <a:srgbClr val="D9D9D9"/>
                          </a:solidFill>
                          <a:latin typeface="Roboto Mono"/>
                          <a:ea typeface="Roboto Mono"/>
                          <a:cs typeface="Roboto Mono"/>
                          <a:sym typeface="Roboto Mono"/>
                        </a:rPr>
                        <a:t>10.0.0.0/16</a:t>
                      </a:r>
                      <a:endParaRPr sz="9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D9D9D9"/>
                          </a:solidFill>
                          <a:latin typeface="Roboto Mono"/>
                          <a:ea typeface="Roboto Mono"/>
                          <a:cs typeface="Roboto Mono"/>
                          <a:sym typeface="Roboto Mono"/>
                        </a:rPr>
                        <a:t>Local</a:t>
                      </a:r>
                      <a:endParaRPr sz="9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46575">
                <a:tc>
                  <a:txBody>
                    <a:bodyPr/>
                    <a:lstStyle/>
                    <a:p>
                      <a:pPr indent="0" lvl="0" marL="0" rtl="0" algn="l">
                        <a:lnSpc>
                          <a:spcPct val="100000"/>
                        </a:lnSpc>
                        <a:spcBef>
                          <a:spcPts val="0"/>
                        </a:spcBef>
                        <a:spcAft>
                          <a:spcPts val="0"/>
                        </a:spcAft>
                        <a:buNone/>
                      </a:pPr>
                      <a:r>
                        <a:rPr lang="en" sz="900">
                          <a:solidFill>
                            <a:srgbClr val="D9D9D9"/>
                          </a:solidFill>
                          <a:latin typeface="Roboto Mono"/>
                          <a:ea typeface="Roboto Mono"/>
                          <a:cs typeface="Roboto Mono"/>
                          <a:sym typeface="Roboto Mono"/>
                        </a:rPr>
                        <a:t>0.0.0.0/0</a:t>
                      </a:r>
                      <a:endParaRPr sz="9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D9D9D9"/>
                          </a:solidFill>
                          <a:latin typeface="Roboto Mono"/>
                          <a:ea typeface="Roboto Mono"/>
                          <a:cs typeface="Roboto Mono"/>
                          <a:sym typeface="Roboto Mono"/>
                        </a:rPr>
                        <a:t>igw-1a2b3c4d</a:t>
                      </a:r>
                      <a:endParaRPr sz="9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46575">
                <a:tc>
                  <a:txBody>
                    <a:bodyPr/>
                    <a:lstStyle/>
                    <a:p>
                      <a:pPr indent="0" lvl="0" marL="0" rtl="0" algn="l">
                        <a:lnSpc>
                          <a:spcPct val="100000"/>
                        </a:lnSpc>
                        <a:spcBef>
                          <a:spcPts val="0"/>
                        </a:spcBef>
                        <a:spcAft>
                          <a:spcPts val="0"/>
                        </a:spcAft>
                        <a:buNone/>
                      </a:pPr>
                      <a:r>
                        <a:rPr lang="en" sz="900">
                          <a:solidFill>
                            <a:srgbClr val="D9D9D9"/>
                          </a:solidFill>
                          <a:latin typeface="Roboto Mono"/>
                          <a:ea typeface="Roboto Mono"/>
                          <a:cs typeface="Roboto Mono"/>
                          <a:sym typeface="Roboto Mono"/>
                        </a:rPr>
                        <a:t>pl-1a2b3c4d</a:t>
                      </a:r>
                      <a:endParaRPr sz="9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D9D9D9"/>
                          </a:solidFill>
                          <a:latin typeface="Roboto Mono"/>
                          <a:ea typeface="Roboto Mono"/>
                          <a:cs typeface="Roboto Mono"/>
                          <a:sym typeface="Roboto Mono"/>
                        </a:rPr>
                        <a:t>vpce-11bb22cc</a:t>
                      </a:r>
                      <a:endParaRPr sz="9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72" name="Google Shape;272;p36"/>
          <p:cNvSpPr txBox="1"/>
          <p:nvPr/>
        </p:nvSpPr>
        <p:spPr>
          <a:xfrm>
            <a:off x="2514600" y="3810000"/>
            <a:ext cx="3000000" cy="11865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A</a:t>
            </a:r>
            <a:r>
              <a:rPr lang="en" sz="900">
                <a:solidFill>
                  <a:srgbClr val="666666"/>
                </a:solidFill>
                <a:latin typeface="Roboto Mono"/>
                <a:ea typeface="Roboto Mono"/>
                <a:cs typeface="Roboto Mono"/>
                <a:sym typeface="Roboto Mono"/>
              </a:rPr>
              <a:t>ny traffic from the subnet that's destined for that AWS service in the same Region goes to the endpoint, and does not go to the internet gateway. All other internet traffic goes to your internet gateway, including traffic that's destined for other services, and destined for the AWS service in other Regions.</a:t>
            </a:r>
            <a:endParaRPr sz="900">
              <a:solidFill>
                <a:srgbClr val="666666"/>
              </a:solidFill>
              <a:latin typeface="Roboto Mono"/>
              <a:ea typeface="Roboto Mono"/>
              <a:cs typeface="Roboto Mono"/>
              <a:sym typeface="Roboto Mono"/>
            </a:endParaRPr>
          </a:p>
        </p:txBody>
      </p:sp>
      <p:sp>
        <p:nvSpPr>
          <p:cNvPr id="273" name="Google Shape;273;p36"/>
          <p:cNvSpPr/>
          <p:nvPr/>
        </p:nvSpPr>
        <p:spPr>
          <a:xfrm>
            <a:off x="2201350" y="4198050"/>
            <a:ext cx="312000" cy="324600"/>
          </a:xfrm>
          <a:prstGeom prst="rightArrow">
            <a:avLst>
              <a:gd fmla="val 50000" name="adj1"/>
              <a:gd fmla="val 50000" name="adj2"/>
            </a:avLst>
          </a:prstGeom>
          <a:solidFill>
            <a:srgbClr val="EFEFEF"/>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B7B7B7"/>
              </a:highlight>
            </a:endParaRPr>
          </a:p>
        </p:txBody>
      </p:sp>
      <p:graphicFrame>
        <p:nvGraphicFramePr>
          <p:cNvPr id="274" name="Google Shape;274;p36"/>
          <p:cNvGraphicFramePr/>
          <p:nvPr/>
        </p:nvGraphicFramePr>
        <p:xfrm>
          <a:off x="6112950" y="2291475"/>
          <a:ext cx="3000000" cy="3000000"/>
        </p:xfrm>
        <a:graphic>
          <a:graphicData uri="http://schemas.openxmlformats.org/drawingml/2006/table">
            <a:tbl>
              <a:tblPr>
                <a:noFill/>
                <a:tableStyleId>{FAA5C3A9-5D83-4866-A8E6-11F322724366}</a:tableStyleId>
              </a:tblPr>
              <a:tblGrid>
                <a:gridCol w="1209675"/>
                <a:gridCol w="1133475"/>
              </a:tblGrid>
              <a:tr h="154575">
                <a:tc>
                  <a:txBody>
                    <a:bodyPr/>
                    <a:lstStyle/>
                    <a:p>
                      <a:pPr indent="0" lvl="0" marL="0" rtl="0" algn="l">
                        <a:lnSpc>
                          <a:spcPct val="100000"/>
                        </a:lnSpc>
                        <a:spcBef>
                          <a:spcPts val="0"/>
                        </a:spcBef>
                        <a:spcAft>
                          <a:spcPts val="0"/>
                        </a:spcAft>
                        <a:buNone/>
                      </a:pPr>
                      <a:r>
                        <a:rPr b="1" lang="en" sz="900">
                          <a:latin typeface="Roboto Mono"/>
                          <a:ea typeface="Roboto Mono"/>
                          <a:cs typeface="Roboto Mono"/>
                          <a:sym typeface="Roboto Mono"/>
                        </a:rPr>
                        <a:t>Destination</a:t>
                      </a:r>
                      <a:endParaRPr b="1" sz="900">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0"/>
                        </a:spcAft>
                        <a:buNone/>
                      </a:pPr>
                      <a:r>
                        <a:rPr b="1" lang="en" sz="900">
                          <a:latin typeface="Roboto Mono"/>
                          <a:ea typeface="Roboto Mono"/>
                          <a:cs typeface="Roboto Mono"/>
                          <a:sym typeface="Roboto Mono"/>
                        </a:rPr>
                        <a:t>Target</a:t>
                      </a:r>
                      <a:endParaRPr b="1" sz="900">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r>
              <a:tr h="154575">
                <a:tc>
                  <a:txBody>
                    <a:bodyPr/>
                    <a:lstStyle/>
                    <a:p>
                      <a:pPr indent="0" lvl="0" marL="0" rtl="0" algn="l">
                        <a:lnSpc>
                          <a:spcPct val="100000"/>
                        </a:lnSpc>
                        <a:spcBef>
                          <a:spcPts val="0"/>
                        </a:spcBef>
                        <a:spcAft>
                          <a:spcPts val="0"/>
                        </a:spcAft>
                        <a:buNone/>
                      </a:pPr>
                      <a:r>
                        <a:rPr lang="en" sz="900">
                          <a:solidFill>
                            <a:srgbClr val="CCCCCC"/>
                          </a:solidFill>
                          <a:latin typeface="Roboto Mono"/>
                          <a:ea typeface="Roboto Mono"/>
                          <a:cs typeface="Roboto Mono"/>
                          <a:sym typeface="Roboto Mono"/>
                        </a:rPr>
                        <a:t>10.0.0.0/16</a:t>
                      </a:r>
                      <a:endParaRPr sz="900">
                        <a:solidFill>
                          <a:srgbClr val="CCCCCC"/>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CCCCCC"/>
                          </a:solidFill>
                          <a:latin typeface="Roboto Mono"/>
                          <a:ea typeface="Roboto Mono"/>
                          <a:cs typeface="Roboto Mono"/>
                          <a:sym typeface="Roboto Mono"/>
                        </a:rPr>
                        <a:t>Local</a:t>
                      </a:r>
                      <a:endParaRPr sz="900">
                        <a:solidFill>
                          <a:srgbClr val="CCCCCC"/>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4575">
                <a:tc>
                  <a:txBody>
                    <a:bodyPr/>
                    <a:lstStyle/>
                    <a:p>
                      <a:pPr indent="0" lvl="0" marL="0" rtl="0" algn="l">
                        <a:lnSpc>
                          <a:spcPct val="100000"/>
                        </a:lnSpc>
                        <a:spcBef>
                          <a:spcPts val="0"/>
                        </a:spcBef>
                        <a:spcAft>
                          <a:spcPts val="0"/>
                        </a:spcAft>
                        <a:buNone/>
                      </a:pPr>
                      <a:r>
                        <a:rPr lang="en" sz="900">
                          <a:solidFill>
                            <a:srgbClr val="CCCCCC"/>
                          </a:solidFill>
                          <a:latin typeface="Roboto Mono"/>
                          <a:ea typeface="Roboto Mono"/>
                          <a:cs typeface="Roboto Mono"/>
                          <a:sym typeface="Roboto Mono"/>
                        </a:rPr>
                        <a:t>54.123.165.0/24</a:t>
                      </a:r>
                      <a:endParaRPr sz="900">
                        <a:solidFill>
                          <a:srgbClr val="CCCCCC"/>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CCCCCC"/>
                          </a:solidFill>
                          <a:latin typeface="Roboto Mono"/>
                          <a:ea typeface="Roboto Mono"/>
                          <a:cs typeface="Roboto Mono"/>
                          <a:sym typeface="Roboto Mono"/>
                        </a:rPr>
                        <a:t>igw-1a2b3c4d</a:t>
                      </a:r>
                      <a:endParaRPr sz="900">
                        <a:solidFill>
                          <a:srgbClr val="CCCCCC"/>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4575">
                <a:tc>
                  <a:txBody>
                    <a:bodyPr/>
                    <a:lstStyle/>
                    <a:p>
                      <a:pPr indent="0" lvl="0" marL="0" rtl="0" algn="l">
                        <a:lnSpc>
                          <a:spcPct val="100000"/>
                        </a:lnSpc>
                        <a:spcBef>
                          <a:spcPts val="0"/>
                        </a:spcBef>
                        <a:spcAft>
                          <a:spcPts val="0"/>
                        </a:spcAft>
                        <a:buNone/>
                      </a:pPr>
                      <a:r>
                        <a:rPr lang="en" sz="900">
                          <a:solidFill>
                            <a:srgbClr val="CCCCCC"/>
                          </a:solidFill>
                          <a:latin typeface="Roboto Mono"/>
                          <a:ea typeface="Roboto Mono"/>
                          <a:cs typeface="Roboto Mono"/>
                          <a:sym typeface="Roboto Mono"/>
                        </a:rPr>
                        <a:t>pl-1a2b3c4d</a:t>
                      </a:r>
                      <a:endParaRPr sz="900">
                        <a:solidFill>
                          <a:srgbClr val="CCCCCC"/>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CCCCCC"/>
                          </a:solidFill>
                          <a:latin typeface="Roboto Mono"/>
                          <a:ea typeface="Roboto Mono"/>
                          <a:cs typeface="Roboto Mono"/>
                          <a:sym typeface="Roboto Mono"/>
                        </a:rPr>
                        <a:t>vpce-11bb22cc</a:t>
                      </a:r>
                      <a:endParaRPr sz="900">
                        <a:solidFill>
                          <a:srgbClr val="CCCCCC"/>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75" name="Google Shape;275;p36"/>
          <p:cNvSpPr/>
          <p:nvPr/>
        </p:nvSpPr>
        <p:spPr>
          <a:xfrm>
            <a:off x="7124700" y="3024000"/>
            <a:ext cx="312000" cy="268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6"/>
          <p:cNvSpPr txBox="1"/>
          <p:nvPr/>
        </p:nvSpPr>
        <p:spPr>
          <a:xfrm>
            <a:off x="5755925" y="3352800"/>
            <a:ext cx="3264000" cy="1643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444444"/>
                </a:solidFill>
                <a:latin typeface="Roboto Mono"/>
                <a:ea typeface="Roboto Mono"/>
                <a:cs typeface="Roboto Mono"/>
                <a:sym typeface="Roboto Mono"/>
              </a:rPr>
              <a:t>You've added a route with 54.123.165.0/24 as a destination (assume this is an IP address range currently within Amazon S3), and the internet gateway as the target. You then create an endpoint, and associate this route table with the endpoint. An endpoint route is automatically added to the route table. You then use the </a:t>
            </a:r>
            <a:r>
              <a:rPr lang="en" sz="700">
                <a:solidFill>
                  <a:srgbClr val="E48700"/>
                </a:solidFill>
                <a:uFill>
                  <a:noFill/>
                </a:uFill>
                <a:latin typeface="Roboto Mono"/>
                <a:ea typeface="Roboto Mono"/>
                <a:cs typeface="Roboto Mono"/>
                <a:sym typeface="Roboto Mono"/>
                <a:hlinkClick r:id="rId5"/>
              </a:rPr>
              <a:t>describe-prefix-lists</a:t>
            </a:r>
            <a:r>
              <a:rPr lang="en" sz="700">
                <a:solidFill>
                  <a:srgbClr val="444444"/>
                </a:solidFill>
                <a:latin typeface="Roboto Mono"/>
                <a:ea typeface="Roboto Mono"/>
                <a:cs typeface="Roboto Mono"/>
                <a:sym typeface="Roboto Mono"/>
              </a:rPr>
              <a:t> command to view the IP address range for Amazon S3. The range is 54.123.160.0/19, which is less specific than the range that's pointing to your internet gateway. This means that any traffic destined for the 54.123.165.0/24 IP address range continues to use the internet gateway, and does not use the endpoint (for as long as this remains the public IP address range for Amazon S3).</a:t>
            </a:r>
            <a:endParaRPr sz="700">
              <a:solidFill>
                <a:srgbClr val="666666"/>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7"/>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VPC Networking components  - Gateway Endpoints</a:t>
            </a:r>
            <a:endParaRPr sz="1800"/>
          </a:p>
        </p:txBody>
      </p:sp>
      <p:sp>
        <p:nvSpPr>
          <p:cNvPr id="282" name="Google Shape;282;p37"/>
          <p:cNvSpPr txBox="1"/>
          <p:nvPr/>
        </p:nvSpPr>
        <p:spPr>
          <a:xfrm>
            <a:off x="304800" y="609600"/>
            <a:ext cx="82965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1000">
                <a:solidFill>
                  <a:srgbClr val="D9D9D9"/>
                </a:solidFill>
                <a:latin typeface="Roboto Mono"/>
                <a:ea typeface="Roboto Mono"/>
                <a:cs typeface="Roboto Mono"/>
                <a:sym typeface="Roboto Mono"/>
              </a:rPr>
              <a:t>Gateway Endpoint Limitations</a:t>
            </a:r>
            <a:endParaRPr b="1" sz="1000">
              <a:solidFill>
                <a:srgbClr val="D9D9D9"/>
              </a:solidFill>
              <a:latin typeface="Roboto Mono"/>
              <a:ea typeface="Roboto Mono"/>
              <a:cs typeface="Roboto Mono"/>
              <a:sym typeface="Roboto Mono"/>
            </a:endParaRPr>
          </a:p>
          <a:p>
            <a:pPr indent="0" lvl="0" marL="0" rtl="0" algn="l">
              <a:lnSpc>
                <a:spcPct val="100000"/>
              </a:lnSpc>
              <a:spcBef>
                <a:spcPts val="1400"/>
              </a:spcBef>
              <a:spcAft>
                <a:spcPts val="0"/>
              </a:spcAft>
              <a:buNone/>
            </a:pPr>
            <a:r>
              <a:rPr lang="en" sz="1000">
                <a:solidFill>
                  <a:srgbClr val="D9D9D9"/>
                </a:solidFill>
                <a:latin typeface="Roboto Mono"/>
                <a:ea typeface="Roboto Mono"/>
                <a:cs typeface="Roboto Mono"/>
                <a:sym typeface="Roboto Mono"/>
              </a:rPr>
              <a:t>To use gateway endpoints, you need to be aware of the current limitations:</a:t>
            </a:r>
            <a:endParaRPr sz="1000">
              <a:solidFill>
                <a:srgbClr val="D9D9D9"/>
              </a:solidFill>
              <a:latin typeface="Roboto Mono"/>
              <a:ea typeface="Roboto Mono"/>
              <a:cs typeface="Roboto Mono"/>
              <a:sym typeface="Roboto Mono"/>
            </a:endParaRPr>
          </a:p>
          <a:p>
            <a:pPr indent="-292100" lvl="0" marL="457200" rtl="0" algn="l">
              <a:lnSpc>
                <a:spcPct val="100000"/>
              </a:lnSpc>
              <a:spcBef>
                <a:spcPts val="1200"/>
              </a:spcBef>
              <a:spcAft>
                <a:spcPts val="0"/>
              </a:spcAft>
              <a:buClr>
                <a:srgbClr val="D9D9D9"/>
              </a:buClr>
              <a:buSzPts val="1000"/>
              <a:buFont typeface="Roboto Mono"/>
              <a:buChar char="●"/>
            </a:pPr>
            <a:r>
              <a:rPr lang="en" sz="1000">
                <a:solidFill>
                  <a:srgbClr val="D9D9D9"/>
                </a:solidFill>
                <a:latin typeface="Roboto Mono"/>
                <a:ea typeface="Roboto Mono"/>
                <a:cs typeface="Roboto Mono"/>
                <a:sym typeface="Roboto Mono"/>
              </a:rPr>
              <a:t>You cannot use a prefix list ID in an outbound rule in a network ACL to allow or deny outbound traffic to the service specified in an endpoint. If your network ACL rules restrict traffic, you must specify the CIDR block (IP address range) for the service instead. You can, however, use a prefix list ID in an outbound security group rule. </a:t>
            </a:r>
            <a:endParaRPr sz="1000">
              <a:solidFill>
                <a:srgbClr val="D9D9D9"/>
              </a:solidFill>
              <a:latin typeface="Roboto Mono"/>
              <a:ea typeface="Roboto Mono"/>
              <a:cs typeface="Roboto Mono"/>
              <a:sym typeface="Roboto Mono"/>
            </a:endParaRPr>
          </a:p>
          <a:p>
            <a:pPr indent="-292100" lvl="0" marL="457200" rtl="0" algn="l">
              <a:lnSpc>
                <a:spcPct val="100000"/>
              </a:lnSpc>
              <a:spcBef>
                <a:spcPts val="1000"/>
              </a:spcBef>
              <a:spcAft>
                <a:spcPts val="0"/>
              </a:spcAft>
              <a:buClr>
                <a:srgbClr val="D9D9D9"/>
              </a:buClr>
              <a:buSzPts val="1000"/>
              <a:buFont typeface="Roboto Mono"/>
              <a:buChar char="●"/>
            </a:pPr>
            <a:r>
              <a:rPr lang="en" sz="1000">
                <a:solidFill>
                  <a:srgbClr val="D9D9D9"/>
                </a:solidFill>
                <a:latin typeface="Roboto Mono"/>
                <a:ea typeface="Roboto Mono"/>
                <a:cs typeface="Roboto Mono"/>
                <a:sym typeface="Roboto Mono"/>
              </a:rPr>
              <a:t>Endpoints are supported within the same region only. You cannot create an endpoint between a VPC and a service in a different region.</a:t>
            </a:r>
            <a:endParaRPr sz="1000">
              <a:solidFill>
                <a:srgbClr val="D9D9D9"/>
              </a:solidFill>
              <a:latin typeface="Roboto Mono"/>
              <a:ea typeface="Roboto Mono"/>
              <a:cs typeface="Roboto Mono"/>
              <a:sym typeface="Roboto Mono"/>
            </a:endParaRPr>
          </a:p>
          <a:p>
            <a:pPr indent="-292100" lvl="0" marL="457200" rtl="0" algn="l">
              <a:lnSpc>
                <a:spcPct val="100000"/>
              </a:lnSpc>
              <a:spcBef>
                <a:spcPts val="1000"/>
              </a:spcBef>
              <a:spcAft>
                <a:spcPts val="0"/>
              </a:spcAft>
              <a:buClr>
                <a:srgbClr val="D9D9D9"/>
              </a:buClr>
              <a:buSzPts val="1000"/>
              <a:buFont typeface="Roboto Mono"/>
              <a:buChar char="●"/>
            </a:pPr>
            <a:r>
              <a:rPr lang="en" sz="1000">
                <a:solidFill>
                  <a:srgbClr val="D9D9D9"/>
                </a:solidFill>
                <a:latin typeface="Roboto Mono"/>
                <a:ea typeface="Roboto Mono"/>
                <a:cs typeface="Roboto Mono"/>
                <a:sym typeface="Roboto Mono"/>
              </a:rPr>
              <a:t>Endpoints support IPv4 traffic only.</a:t>
            </a:r>
            <a:endParaRPr sz="1000">
              <a:solidFill>
                <a:srgbClr val="D9D9D9"/>
              </a:solidFill>
              <a:latin typeface="Roboto Mono"/>
              <a:ea typeface="Roboto Mono"/>
              <a:cs typeface="Roboto Mono"/>
              <a:sym typeface="Roboto Mono"/>
            </a:endParaRPr>
          </a:p>
          <a:p>
            <a:pPr indent="-292100" lvl="0" marL="457200" rtl="0" algn="l">
              <a:lnSpc>
                <a:spcPct val="100000"/>
              </a:lnSpc>
              <a:spcBef>
                <a:spcPts val="1000"/>
              </a:spcBef>
              <a:spcAft>
                <a:spcPts val="0"/>
              </a:spcAft>
              <a:buClr>
                <a:srgbClr val="D9D9D9"/>
              </a:buClr>
              <a:buSzPts val="1000"/>
              <a:buFont typeface="Roboto Mono"/>
              <a:buChar char="●"/>
            </a:pPr>
            <a:r>
              <a:rPr lang="en" sz="1000">
                <a:solidFill>
                  <a:srgbClr val="D9D9D9"/>
                </a:solidFill>
                <a:latin typeface="Roboto Mono"/>
                <a:ea typeface="Roboto Mono"/>
                <a:cs typeface="Roboto Mono"/>
                <a:sym typeface="Roboto Mono"/>
              </a:rPr>
              <a:t>You cannot transfer an endpoint from one VPC to another, or from one service to another.</a:t>
            </a:r>
            <a:endParaRPr sz="1000">
              <a:solidFill>
                <a:srgbClr val="D9D9D9"/>
              </a:solidFill>
              <a:latin typeface="Roboto Mono"/>
              <a:ea typeface="Roboto Mono"/>
              <a:cs typeface="Roboto Mono"/>
              <a:sym typeface="Roboto Mono"/>
            </a:endParaRPr>
          </a:p>
          <a:p>
            <a:pPr indent="-292100" lvl="0" marL="457200" rtl="0" algn="l">
              <a:lnSpc>
                <a:spcPct val="100000"/>
              </a:lnSpc>
              <a:spcBef>
                <a:spcPts val="1000"/>
              </a:spcBef>
              <a:spcAft>
                <a:spcPts val="0"/>
              </a:spcAft>
              <a:buClr>
                <a:srgbClr val="D9D9D9"/>
              </a:buClr>
              <a:buSzPts val="1000"/>
              <a:buFont typeface="Roboto Mono"/>
              <a:buChar char="●"/>
            </a:pPr>
            <a:r>
              <a:rPr lang="en" sz="1000">
                <a:solidFill>
                  <a:srgbClr val="D9D9D9"/>
                </a:solidFill>
                <a:latin typeface="Roboto Mono"/>
                <a:ea typeface="Roboto Mono"/>
                <a:cs typeface="Roboto Mono"/>
                <a:sym typeface="Roboto Mono"/>
              </a:rPr>
              <a:t>You have a limit on the number of endpoints you can create per VPC. </a:t>
            </a:r>
            <a:endParaRPr sz="1000">
              <a:solidFill>
                <a:srgbClr val="D9D9D9"/>
              </a:solidFill>
              <a:latin typeface="Roboto Mono"/>
              <a:ea typeface="Roboto Mono"/>
              <a:cs typeface="Roboto Mono"/>
              <a:sym typeface="Roboto Mono"/>
            </a:endParaRPr>
          </a:p>
          <a:p>
            <a:pPr indent="-292100" lvl="0" marL="457200" rtl="0" algn="l">
              <a:lnSpc>
                <a:spcPct val="100000"/>
              </a:lnSpc>
              <a:spcBef>
                <a:spcPts val="1000"/>
              </a:spcBef>
              <a:spcAft>
                <a:spcPts val="0"/>
              </a:spcAft>
              <a:buClr>
                <a:srgbClr val="D9D9D9"/>
              </a:buClr>
              <a:buSzPts val="1000"/>
              <a:buFont typeface="Roboto Mono"/>
              <a:buChar char="●"/>
            </a:pPr>
            <a:r>
              <a:rPr lang="en" sz="1000">
                <a:solidFill>
                  <a:srgbClr val="D9D9D9"/>
                </a:solidFill>
                <a:latin typeface="Roboto Mono"/>
                <a:ea typeface="Roboto Mono"/>
                <a:cs typeface="Roboto Mono"/>
                <a:sym typeface="Roboto Mono"/>
              </a:rPr>
              <a:t>Endpoint connections cannot be extended out of a VPC. Resources on the other side of a VPN connection, VPC peering connection, AWS Direct Connect connection, or ClassicLink connection in your VPC cannot use the endpoint to communicate with resources in the endpoint service.</a:t>
            </a:r>
            <a:endParaRPr sz="1000">
              <a:solidFill>
                <a:srgbClr val="D9D9D9"/>
              </a:solidFill>
              <a:latin typeface="Roboto Mono"/>
              <a:ea typeface="Roboto Mono"/>
              <a:cs typeface="Roboto Mono"/>
              <a:sym typeface="Roboto Mono"/>
            </a:endParaRPr>
          </a:p>
          <a:p>
            <a:pPr indent="-292100" lvl="0" marL="457200" rtl="0" algn="l">
              <a:lnSpc>
                <a:spcPct val="100000"/>
              </a:lnSpc>
              <a:spcBef>
                <a:spcPts val="1000"/>
              </a:spcBef>
              <a:spcAft>
                <a:spcPts val="1000"/>
              </a:spcAft>
              <a:buClr>
                <a:srgbClr val="D9D9D9"/>
              </a:buClr>
              <a:buSzPts val="1000"/>
              <a:buFont typeface="Roboto Mono"/>
              <a:buChar char="●"/>
            </a:pPr>
            <a:r>
              <a:rPr lang="en" sz="1000">
                <a:solidFill>
                  <a:srgbClr val="D9D9D9"/>
                </a:solidFill>
                <a:latin typeface="Roboto Mono"/>
                <a:ea typeface="Roboto Mono"/>
                <a:cs typeface="Roboto Mono"/>
                <a:sym typeface="Roboto Mono"/>
              </a:rPr>
              <a:t>You must enable DNS resolution in your VPC, or if you're using your own DNS server, ensure that DNS requests to the required service (such as Amazon S3) are resolved correctly to the IP addresses maintained by AWS. </a:t>
            </a:r>
            <a:endParaRPr sz="1000">
              <a:solidFill>
                <a:srgbClr val="D9D9D9"/>
              </a:solidFill>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8"/>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VPC Networking components  - </a:t>
            </a:r>
            <a:r>
              <a:rPr lang="en" sz="1800"/>
              <a:t>VPC Endpoint Services (AWS PrivateLink) </a:t>
            </a:r>
            <a:endParaRPr sz="1800"/>
          </a:p>
          <a:p>
            <a:pPr indent="0" lvl="0" marL="0" rtl="0" algn="l">
              <a:spcBef>
                <a:spcPts val="0"/>
              </a:spcBef>
              <a:spcAft>
                <a:spcPts val="0"/>
              </a:spcAft>
              <a:buNone/>
            </a:pPr>
            <a:r>
              <a:rPr lang="en" sz="1800"/>
              <a:t>...creating a Service Provider</a:t>
            </a:r>
            <a:endParaRPr sz="1800"/>
          </a:p>
        </p:txBody>
      </p:sp>
      <p:sp>
        <p:nvSpPr>
          <p:cNvPr id="288" name="Google Shape;288;p38"/>
          <p:cNvSpPr txBox="1"/>
          <p:nvPr/>
        </p:nvSpPr>
        <p:spPr>
          <a:xfrm>
            <a:off x="228600" y="685800"/>
            <a:ext cx="8452200" cy="24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D9D9D9"/>
                </a:solidFill>
                <a:latin typeface="Roboto Mono"/>
                <a:ea typeface="Roboto Mono"/>
                <a:cs typeface="Roboto Mono"/>
                <a:sym typeface="Roboto Mono"/>
              </a:rPr>
              <a:t>You can create your own application in your VPC and configure it as an AWS PrivateLink-powered service (referred to as an endpoint service). Other AWS principals can create a connection from their VPC to your endpoint service using an interface VPC endpoint. </a:t>
            </a:r>
            <a:r>
              <a:rPr lang="en" sz="1000">
                <a:solidFill>
                  <a:srgbClr val="00FF00"/>
                </a:solidFill>
                <a:latin typeface="Roboto Mono"/>
                <a:ea typeface="Roboto Mono"/>
                <a:cs typeface="Roboto Mono"/>
                <a:sym typeface="Roboto Mono"/>
              </a:rPr>
              <a:t>You are the service provider, and the AWS principals that create connections to your service are service consumers. </a:t>
            </a:r>
            <a:r>
              <a:rPr lang="en" sz="1100">
                <a:solidFill>
                  <a:srgbClr val="D9D9D9"/>
                </a:solidFill>
                <a:latin typeface="Roboto Mono"/>
                <a:ea typeface="Roboto Mono"/>
                <a:cs typeface="Roboto Mono"/>
                <a:sym typeface="Roboto Mono"/>
              </a:rPr>
              <a:t>Following are general steps to create: </a:t>
            </a:r>
            <a:endParaRPr sz="1100">
              <a:solidFill>
                <a:srgbClr val="D9D9D9"/>
              </a:solidFill>
              <a:latin typeface="Roboto Mono"/>
              <a:ea typeface="Roboto Mono"/>
              <a:cs typeface="Roboto Mono"/>
              <a:sym typeface="Roboto Mono"/>
            </a:endParaRPr>
          </a:p>
          <a:p>
            <a:pPr indent="-292100" lvl="0" marL="457200" rtl="0" algn="l">
              <a:spcBef>
                <a:spcPts val="0"/>
              </a:spcBef>
              <a:spcAft>
                <a:spcPts val="0"/>
              </a:spcAft>
              <a:buClr>
                <a:srgbClr val="D9D9D9"/>
              </a:buClr>
              <a:buSzPts val="1000"/>
              <a:buFont typeface="Roboto Mono"/>
              <a:buAutoNum type="arabicPeriod"/>
            </a:pPr>
            <a:r>
              <a:rPr lang="en" sz="1000">
                <a:solidFill>
                  <a:srgbClr val="D9D9D9"/>
                </a:solidFill>
                <a:latin typeface="Roboto Mono"/>
                <a:ea typeface="Roboto Mono"/>
                <a:cs typeface="Roboto Mono"/>
                <a:sym typeface="Roboto Mono"/>
              </a:rPr>
              <a:t>Create a Network Load Balancer for your application in your VPC and configure it for each subnet (Availability Zone) in which the service should be available. </a:t>
            </a:r>
            <a:endParaRPr sz="1000">
              <a:solidFill>
                <a:srgbClr val="D9D9D9"/>
              </a:solidFill>
              <a:latin typeface="Roboto Mono"/>
              <a:ea typeface="Roboto Mono"/>
              <a:cs typeface="Roboto Mono"/>
              <a:sym typeface="Roboto Mono"/>
            </a:endParaRPr>
          </a:p>
          <a:p>
            <a:pPr indent="-292100" lvl="0" marL="457200" rtl="0" algn="l">
              <a:spcBef>
                <a:spcPts val="0"/>
              </a:spcBef>
              <a:spcAft>
                <a:spcPts val="0"/>
              </a:spcAft>
              <a:buClr>
                <a:srgbClr val="D9D9D9"/>
              </a:buClr>
              <a:buSzPts val="1000"/>
              <a:buFont typeface="Roboto Mono"/>
              <a:buAutoNum type="arabicPeriod"/>
            </a:pPr>
            <a:r>
              <a:rPr lang="en" sz="1000">
                <a:solidFill>
                  <a:srgbClr val="D9D9D9"/>
                </a:solidFill>
                <a:latin typeface="Roboto Mono"/>
                <a:ea typeface="Roboto Mono"/>
                <a:cs typeface="Roboto Mono"/>
                <a:sym typeface="Roboto Mono"/>
              </a:rPr>
              <a:t>Create a VPC endpoint service configuration and specify your Network Load Balancer.</a:t>
            </a:r>
            <a:endParaRPr sz="1000">
              <a:solidFill>
                <a:srgbClr val="D9D9D9"/>
              </a:solidFill>
              <a:latin typeface="Roboto Mono"/>
              <a:ea typeface="Roboto Mono"/>
              <a:cs typeface="Roboto Mono"/>
              <a:sym typeface="Roboto Mono"/>
            </a:endParaRPr>
          </a:p>
          <a:p>
            <a:pPr indent="0" lvl="0" marL="0" rtl="0" algn="l">
              <a:spcBef>
                <a:spcPts val="0"/>
              </a:spcBef>
              <a:spcAft>
                <a:spcPts val="0"/>
              </a:spcAft>
              <a:buNone/>
            </a:pPr>
            <a:r>
              <a:t/>
            </a:r>
            <a:endParaRPr sz="1100">
              <a:solidFill>
                <a:srgbClr val="D9D9D9"/>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00FFFF"/>
                </a:solidFill>
                <a:latin typeface="Roboto Mono"/>
                <a:ea typeface="Roboto Mono"/>
                <a:cs typeface="Roboto Mono"/>
                <a:sym typeface="Roboto Mono"/>
              </a:rPr>
              <a:t>How to enable service consumers to connect to your service ?</a:t>
            </a:r>
            <a:endParaRPr sz="1100">
              <a:solidFill>
                <a:srgbClr val="00FFFF"/>
              </a:solidFill>
              <a:latin typeface="Roboto Mono"/>
              <a:ea typeface="Roboto Mono"/>
              <a:cs typeface="Roboto Mono"/>
              <a:sym typeface="Roboto Mono"/>
            </a:endParaRPr>
          </a:p>
          <a:p>
            <a:pPr indent="-292100" lvl="0" marL="457200" rtl="0" algn="l">
              <a:spcBef>
                <a:spcPts val="0"/>
              </a:spcBef>
              <a:spcAft>
                <a:spcPts val="0"/>
              </a:spcAft>
              <a:buClr>
                <a:srgbClr val="D9D9D9"/>
              </a:buClr>
              <a:buSzPts val="1000"/>
              <a:buFont typeface="Roboto Mono"/>
              <a:buAutoNum type="arabicPeriod"/>
            </a:pPr>
            <a:r>
              <a:rPr lang="en" sz="1000">
                <a:solidFill>
                  <a:srgbClr val="D9D9D9"/>
                </a:solidFill>
                <a:latin typeface="Roboto Mono"/>
                <a:ea typeface="Roboto Mono"/>
                <a:cs typeface="Roboto Mono"/>
                <a:sym typeface="Roboto Mono"/>
              </a:rPr>
              <a:t>Grant permissions to specific service consumers (AWS accounts, IAM users, and IAM roles) to create a connection to your endpoint service. </a:t>
            </a:r>
            <a:endParaRPr sz="1000">
              <a:solidFill>
                <a:srgbClr val="D9D9D9"/>
              </a:solidFill>
              <a:latin typeface="Roboto Mono"/>
              <a:ea typeface="Roboto Mono"/>
              <a:cs typeface="Roboto Mono"/>
              <a:sym typeface="Roboto Mono"/>
            </a:endParaRPr>
          </a:p>
          <a:p>
            <a:pPr indent="-292100" lvl="0" marL="457200" rtl="0" algn="l">
              <a:spcBef>
                <a:spcPts val="0"/>
              </a:spcBef>
              <a:spcAft>
                <a:spcPts val="0"/>
              </a:spcAft>
              <a:buClr>
                <a:srgbClr val="D9D9D9"/>
              </a:buClr>
              <a:buSzPts val="1000"/>
              <a:buFont typeface="Roboto Mono"/>
              <a:buAutoNum type="arabicPeriod"/>
            </a:pPr>
            <a:r>
              <a:rPr lang="en" sz="1000">
                <a:solidFill>
                  <a:srgbClr val="D9D9D9"/>
                </a:solidFill>
                <a:latin typeface="Roboto Mono"/>
                <a:ea typeface="Roboto Mono"/>
                <a:cs typeface="Roboto Mono"/>
                <a:sym typeface="Roboto Mono"/>
              </a:rPr>
              <a:t>A service consumer that has been granted permissions creates an interface endpoint to your service, optionally in each Availability Zone in which you configured your service. </a:t>
            </a:r>
            <a:endParaRPr sz="1000">
              <a:solidFill>
                <a:srgbClr val="D9D9D9"/>
              </a:solidFill>
              <a:latin typeface="Roboto Mono"/>
              <a:ea typeface="Roboto Mono"/>
              <a:cs typeface="Roboto Mono"/>
              <a:sym typeface="Roboto Mono"/>
            </a:endParaRPr>
          </a:p>
          <a:p>
            <a:pPr indent="-292100" lvl="0" marL="457200" rtl="0" algn="l">
              <a:spcBef>
                <a:spcPts val="0"/>
              </a:spcBef>
              <a:spcAft>
                <a:spcPts val="0"/>
              </a:spcAft>
              <a:buClr>
                <a:srgbClr val="D9D9D9"/>
              </a:buClr>
              <a:buSzPts val="1000"/>
              <a:buFont typeface="Roboto Mono"/>
              <a:buAutoNum type="arabicPeriod"/>
            </a:pPr>
            <a:r>
              <a:rPr lang="en" sz="1000">
                <a:solidFill>
                  <a:srgbClr val="D9D9D9"/>
                </a:solidFill>
                <a:latin typeface="Roboto Mono"/>
                <a:ea typeface="Roboto Mono"/>
                <a:cs typeface="Roboto Mono"/>
                <a:sym typeface="Roboto Mono"/>
              </a:rPr>
              <a:t>To activate the connection, accept the interface endpoint connection request. By default, connection requests must be manually accepted. However, you can configure the acceptance settings for your endpoint service so that any connection requests are automatically accepted.</a:t>
            </a:r>
            <a:endParaRPr sz="1000">
              <a:solidFill>
                <a:srgbClr val="00FF00"/>
              </a:solidFill>
              <a:latin typeface="Roboto Mono"/>
              <a:ea typeface="Roboto Mono"/>
              <a:cs typeface="Roboto Mono"/>
              <a:sym typeface="Roboto Mono"/>
            </a:endParaRPr>
          </a:p>
        </p:txBody>
      </p:sp>
      <p:pic>
        <p:nvPicPr>
          <p:cNvPr id="289" name="Google Shape;289;p38"/>
          <p:cNvPicPr preferRelativeResize="0"/>
          <p:nvPr/>
        </p:nvPicPr>
        <p:blipFill>
          <a:blip r:embed="rId3">
            <a:alphaModFix/>
          </a:blip>
          <a:stretch>
            <a:fillRect/>
          </a:stretch>
        </p:blipFill>
        <p:spPr>
          <a:xfrm>
            <a:off x="152400" y="3308700"/>
            <a:ext cx="2885839" cy="1682400"/>
          </a:xfrm>
          <a:prstGeom prst="rect">
            <a:avLst/>
          </a:prstGeom>
          <a:noFill/>
          <a:ln>
            <a:noFill/>
          </a:ln>
        </p:spPr>
      </p:pic>
      <p:sp>
        <p:nvSpPr>
          <p:cNvPr id="290" name="Google Shape;290;p38"/>
          <p:cNvSpPr txBox="1"/>
          <p:nvPr/>
        </p:nvSpPr>
        <p:spPr>
          <a:xfrm>
            <a:off x="3352800" y="3501425"/>
            <a:ext cx="5109300" cy="1403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latin typeface="Roboto Mono"/>
                <a:ea typeface="Roboto Mono"/>
                <a:cs typeface="Roboto Mono"/>
                <a:sym typeface="Roboto Mono"/>
              </a:rPr>
              <a:t>In the following diagram, the owner of VPC B is the service provider, and it has configured a Network Load Balancer with targets in two different Availability Zones. The service consumer (VPC A) has created interface endpoints in the same two Availability Zones in their VPC. Requests to the service from instances in VPC A can use either interface endpoint.</a:t>
            </a:r>
            <a:endParaRPr sz="1100">
              <a:solidFill>
                <a:srgbClr val="666666"/>
              </a:solidFill>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VPC Networking components  - VPC Connection options</a:t>
            </a:r>
            <a:endParaRPr sz="1800"/>
          </a:p>
        </p:txBody>
      </p:sp>
      <p:graphicFrame>
        <p:nvGraphicFramePr>
          <p:cNvPr id="296" name="Google Shape;296;p39"/>
          <p:cNvGraphicFramePr/>
          <p:nvPr/>
        </p:nvGraphicFramePr>
        <p:xfrm>
          <a:off x="152400" y="914400"/>
          <a:ext cx="3000000" cy="3000000"/>
        </p:xfrm>
        <a:graphic>
          <a:graphicData uri="http://schemas.openxmlformats.org/drawingml/2006/table">
            <a:tbl>
              <a:tblPr>
                <a:noFill/>
                <a:tableStyleId>{FAA5C3A9-5D83-4866-A8E6-11F322724366}</a:tableStyleId>
              </a:tblPr>
              <a:tblGrid>
                <a:gridCol w="1174075"/>
                <a:gridCol w="7551800"/>
              </a:tblGrid>
              <a:tr h="519900">
                <a:tc>
                  <a:txBody>
                    <a:bodyPr/>
                    <a:lstStyle/>
                    <a:p>
                      <a:pPr indent="0" lvl="0" marL="0" rtl="0" algn="l">
                        <a:lnSpc>
                          <a:spcPct val="100000"/>
                        </a:lnSpc>
                        <a:spcBef>
                          <a:spcPts val="0"/>
                        </a:spcBef>
                        <a:spcAft>
                          <a:spcPts val="0"/>
                        </a:spcAft>
                        <a:buNone/>
                      </a:pPr>
                      <a:r>
                        <a:rPr b="1" lang="en" sz="900">
                          <a:latin typeface="Roboto Mono"/>
                          <a:ea typeface="Roboto Mono"/>
                          <a:cs typeface="Roboto Mono"/>
                          <a:sym typeface="Roboto Mono"/>
                        </a:rPr>
                        <a:t>VPN connectivity option</a:t>
                      </a:r>
                      <a:endParaRPr b="1" sz="900">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c>
                  <a:txBody>
                    <a:bodyPr/>
                    <a:lstStyle/>
                    <a:p>
                      <a:pPr indent="0" lvl="0" marL="0" rtl="0" algn="l">
                        <a:lnSpc>
                          <a:spcPct val="100000"/>
                        </a:lnSpc>
                        <a:spcBef>
                          <a:spcPts val="0"/>
                        </a:spcBef>
                        <a:spcAft>
                          <a:spcPts val="0"/>
                        </a:spcAft>
                        <a:buNone/>
                      </a:pPr>
                      <a:r>
                        <a:rPr b="1" lang="en" sz="900">
                          <a:latin typeface="Roboto Mono"/>
                          <a:ea typeface="Roboto Mono"/>
                          <a:cs typeface="Roboto Mono"/>
                          <a:sym typeface="Roboto Mono"/>
                        </a:rPr>
                        <a:t>Description</a:t>
                      </a:r>
                      <a:endParaRPr b="1" sz="900">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solidFill>
                      <a:srgbClr val="EEEEEE"/>
                    </a:solidFill>
                  </a:tcPr>
                </a:tc>
              </a:tr>
              <a:tr h="519900">
                <a:tc>
                  <a:txBody>
                    <a:bodyPr/>
                    <a:lstStyle/>
                    <a:p>
                      <a:pPr indent="0" lvl="0" marL="0" rtl="0" algn="l">
                        <a:lnSpc>
                          <a:spcPct val="100000"/>
                        </a:lnSpc>
                        <a:spcBef>
                          <a:spcPts val="0"/>
                        </a:spcBef>
                        <a:spcAft>
                          <a:spcPts val="0"/>
                        </a:spcAft>
                        <a:buNone/>
                      </a:pPr>
                      <a:r>
                        <a:rPr lang="en" sz="900">
                          <a:solidFill>
                            <a:srgbClr val="00FFFF"/>
                          </a:solidFill>
                          <a:latin typeface="Roboto Mono"/>
                          <a:ea typeface="Roboto Mono"/>
                          <a:cs typeface="Roboto Mono"/>
                          <a:sym typeface="Roboto Mono"/>
                        </a:rPr>
                        <a:t>AWS Site-to-Site VPN</a:t>
                      </a:r>
                      <a:endParaRPr sz="900">
                        <a:solidFill>
                          <a:srgbClr val="00FFFF"/>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D9D9D9"/>
                          </a:solidFill>
                          <a:latin typeface="Roboto Mono"/>
                          <a:ea typeface="Roboto Mono"/>
                          <a:cs typeface="Roboto Mono"/>
                          <a:sym typeface="Roboto Mono"/>
                        </a:rPr>
                        <a:t>You can create an IPsec VPN connection between your VPC and your remote network. On the AWS side of the Site-to-Site VPN connection, a </a:t>
                      </a:r>
                      <a:r>
                        <a:rPr i="1" lang="en" sz="900">
                          <a:solidFill>
                            <a:srgbClr val="D9D9D9"/>
                          </a:solidFill>
                          <a:latin typeface="Roboto Mono"/>
                          <a:ea typeface="Roboto Mono"/>
                          <a:cs typeface="Roboto Mono"/>
                          <a:sym typeface="Roboto Mono"/>
                        </a:rPr>
                        <a:t>virtual private gateway</a:t>
                      </a:r>
                      <a:r>
                        <a:rPr lang="en" sz="900">
                          <a:solidFill>
                            <a:srgbClr val="D9D9D9"/>
                          </a:solidFill>
                          <a:latin typeface="Roboto Mono"/>
                          <a:ea typeface="Roboto Mono"/>
                          <a:cs typeface="Roboto Mono"/>
                          <a:sym typeface="Roboto Mono"/>
                        </a:rPr>
                        <a:t> provides two VPN endpoints (tunnels) for automatic failover. You configure your </a:t>
                      </a:r>
                      <a:r>
                        <a:rPr i="1" lang="en" sz="900">
                          <a:solidFill>
                            <a:srgbClr val="D9D9D9"/>
                          </a:solidFill>
                          <a:latin typeface="Roboto Mono"/>
                          <a:ea typeface="Roboto Mono"/>
                          <a:cs typeface="Roboto Mono"/>
                          <a:sym typeface="Roboto Mono"/>
                        </a:rPr>
                        <a:t>CG</a:t>
                      </a:r>
                      <a:r>
                        <a:rPr lang="en" sz="900">
                          <a:solidFill>
                            <a:srgbClr val="D9D9D9"/>
                          </a:solidFill>
                          <a:latin typeface="Roboto Mono"/>
                          <a:ea typeface="Roboto Mono"/>
                          <a:cs typeface="Roboto Mono"/>
                          <a:sym typeface="Roboto Mono"/>
                        </a:rPr>
                        <a:t> on the remote side of the Site-to-Site VPN connection. </a:t>
                      </a:r>
                      <a:endParaRPr sz="9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96975">
                <a:tc>
                  <a:txBody>
                    <a:bodyPr/>
                    <a:lstStyle/>
                    <a:p>
                      <a:pPr indent="0" lvl="0" marL="0" rtl="0" algn="l">
                        <a:lnSpc>
                          <a:spcPct val="100000"/>
                        </a:lnSpc>
                        <a:spcBef>
                          <a:spcPts val="0"/>
                        </a:spcBef>
                        <a:spcAft>
                          <a:spcPts val="0"/>
                        </a:spcAft>
                        <a:buNone/>
                      </a:pPr>
                      <a:r>
                        <a:rPr lang="en" sz="900">
                          <a:solidFill>
                            <a:srgbClr val="00FFFF"/>
                          </a:solidFill>
                          <a:latin typeface="Roboto Mono"/>
                          <a:ea typeface="Roboto Mono"/>
                          <a:cs typeface="Roboto Mono"/>
                          <a:sym typeface="Roboto Mono"/>
                        </a:rPr>
                        <a:t>AWS Client VPN</a:t>
                      </a:r>
                      <a:endParaRPr sz="900">
                        <a:solidFill>
                          <a:srgbClr val="00FFFF"/>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D9D9D9"/>
                          </a:solidFill>
                          <a:latin typeface="Roboto Mono"/>
                          <a:ea typeface="Roboto Mono"/>
                          <a:cs typeface="Roboto Mono"/>
                          <a:sym typeface="Roboto Mono"/>
                        </a:rPr>
                        <a:t>AWS Client VPN is a managed client-based VPN service that enables you to securely access your AWS resources in your on-premises network. With AWS Client VPN, you configure an endpoint to which your users can connect to establish a secure TLS VPN session. This enables clients to access resources in AWS or an on-premises from any location using an OpenVPN-based VPN client. </a:t>
                      </a:r>
                      <a:endParaRPr sz="9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96975">
                <a:tc>
                  <a:txBody>
                    <a:bodyPr/>
                    <a:lstStyle/>
                    <a:p>
                      <a:pPr indent="0" lvl="0" marL="0" rtl="0" algn="l">
                        <a:lnSpc>
                          <a:spcPct val="100000"/>
                        </a:lnSpc>
                        <a:spcBef>
                          <a:spcPts val="0"/>
                        </a:spcBef>
                        <a:spcAft>
                          <a:spcPts val="0"/>
                        </a:spcAft>
                        <a:buNone/>
                      </a:pPr>
                      <a:r>
                        <a:rPr lang="en" sz="900">
                          <a:solidFill>
                            <a:srgbClr val="00FFFF"/>
                          </a:solidFill>
                          <a:latin typeface="Roboto Mono"/>
                          <a:ea typeface="Roboto Mono"/>
                          <a:cs typeface="Roboto Mono"/>
                          <a:sym typeface="Roboto Mono"/>
                        </a:rPr>
                        <a:t>AWS VPN CloudHub</a:t>
                      </a:r>
                      <a:endParaRPr sz="900">
                        <a:solidFill>
                          <a:srgbClr val="00FFFF"/>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D9D9D9"/>
                          </a:solidFill>
                          <a:latin typeface="Roboto Mono"/>
                          <a:ea typeface="Roboto Mono"/>
                          <a:cs typeface="Roboto Mono"/>
                          <a:sym typeface="Roboto Mono"/>
                        </a:rPr>
                        <a:t>If you have more than one remote network (for example, multiple branch offices), you can create multiple AWS Site-to-Site VPN connections via your virtual private gateway to enable communication between these networks. </a:t>
                      </a:r>
                      <a:endParaRPr sz="9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3875">
                <a:tc>
                  <a:txBody>
                    <a:bodyPr/>
                    <a:lstStyle/>
                    <a:p>
                      <a:pPr indent="0" lvl="0" marL="0" rtl="0" algn="l">
                        <a:lnSpc>
                          <a:spcPct val="100000"/>
                        </a:lnSpc>
                        <a:spcBef>
                          <a:spcPts val="0"/>
                        </a:spcBef>
                        <a:spcAft>
                          <a:spcPts val="0"/>
                        </a:spcAft>
                        <a:buNone/>
                      </a:pPr>
                      <a:r>
                        <a:rPr lang="en" sz="900">
                          <a:solidFill>
                            <a:srgbClr val="00FFFF"/>
                          </a:solidFill>
                          <a:latin typeface="Roboto Mono"/>
                          <a:ea typeface="Roboto Mono"/>
                          <a:cs typeface="Roboto Mono"/>
                          <a:sym typeface="Roboto Mono"/>
                        </a:rPr>
                        <a:t>Third party software VPN appliance</a:t>
                      </a:r>
                      <a:endParaRPr sz="900">
                        <a:solidFill>
                          <a:srgbClr val="00FFFF"/>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solidFill>
                            <a:srgbClr val="D9D9D9"/>
                          </a:solidFill>
                          <a:latin typeface="Roboto Mono"/>
                          <a:ea typeface="Roboto Mono"/>
                          <a:cs typeface="Roboto Mono"/>
                          <a:sym typeface="Roboto Mono"/>
                        </a:rPr>
                        <a:t>You can create a VPN connection to your remote network by using an Amazon EC2 instance in your VPC that's running a third party software VPN appliance. AWS does not provide or maintain third party software VPN appliances; however, you can choose from a range of products provided by partners and open source communities. Find third party software VPN appliances on the </a:t>
                      </a:r>
                      <a:r>
                        <a:rPr lang="en" sz="900">
                          <a:solidFill>
                            <a:srgbClr val="D9D9D9"/>
                          </a:solidFill>
                          <a:uFill>
                            <a:noFill/>
                          </a:uFill>
                          <a:latin typeface="Roboto Mono"/>
                          <a:ea typeface="Roboto Mono"/>
                          <a:cs typeface="Roboto Mono"/>
                          <a:sym typeface="Roboto Mono"/>
                          <a:hlinkClick r:id="rId3"/>
                        </a:rPr>
                        <a:t>AWS Marketplace</a:t>
                      </a:r>
                      <a:r>
                        <a:rPr lang="en" sz="900">
                          <a:solidFill>
                            <a:srgbClr val="D9D9D9"/>
                          </a:solidFill>
                          <a:latin typeface="Roboto Mono"/>
                          <a:ea typeface="Roboto Mono"/>
                          <a:cs typeface="Roboto Mono"/>
                          <a:sym typeface="Roboto Mono"/>
                        </a:rPr>
                        <a:t>.</a:t>
                      </a:r>
                      <a:endParaRPr sz="9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97" name="Google Shape;297;p39"/>
          <p:cNvSpPr txBox="1"/>
          <p:nvPr/>
        </p:nvSpPr>
        <p:spPr>
          <a:xfrm>
            <a:off x="338475" y="3873075"/>
            <a:ext cx="8063700" cy="894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1200"/>
              </a:spcBef>
              <a:spcAft>
                <a:spcPts val="1200"/>
              </a:spcAft>
              <a:buNone/>
            </a:pPr>
            <a:r>
              <a:rPr lang="en" sz="900">
                <a:solidFill>
                  <a:srgbClr val="D9D9D9"/>
                </a:solidFill>
                <a:latin typeface="Roboto Mono"/>
                <a:ea typeface="Roboto Mono"/>
                <a:cs typeface="Roboto Mono"/>
                <a:sym typeface="Roboto Mono"/>
              </a:rPr>
              <a:t>You can also use </a:t>
            </a:r>
            <a:r>
              <a:rPr b="1" lang="en" sz="900">
                <a:solidFill>
                  <a:srgbClr val="00FFFF"/>
                </a:solidFill>
                <a:latin typeface="Roboto Mono"/>
                <a:ea typeface="Roboto Mono"/>
                <a:cs typeface="Roboto Mono"/>
                <a:sym typeface="Roboto Mono"/>
              </a:rPr>
              <a:t>AWS Direct Connect</a:t>
            </a:r>
            <a:r>
              <a:rPr lang="en" sz="900">
                <a:solidFill>
                  <a:srgbClr val="D9D9D9"/>
                </a:solidFill>
                <a:latin typeface="Roboto Mono"/>
                <a:ea typeface="Roboto Mono"/>
                <a:cs typeface="Roboto Mono"/>
                <a:sym typeface="Roboto Mono"/>
              </a:rPr>
              <a:t> to create a dedicated private connection from a remote network to your VPC. You can combine this connection with an AWS Site-to-Site VPN to create an IPsec-encrypted connection. </a:t>
            </a:r>
            <a:endParaRPr sz="900">
              <a:solidFill>
                <a:srgbClr val="D9D9D9"/>
              </a:solidFill>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2CC"/>
        </a:solidFill>
      </p:bgPr>
    </p:bg>
    <p:spTree>
      <p:nvGrpSpPr>
        <p:cNvPr id="301" name="Shape 301"/>
        <p:cNvGrpSpPr/>
        <p:nvPr/>
      </p:nvGrpSpPr>
      <p:grpSpPr>
        <a:xfrm>
          <a:off x="0" y="0"/>
          <a:ext cx="0" cy="0"/>
          <a:chOff x="0" y="0"/>
          <a:chExt cx="0" cy="0"/>
        </a:xfrm>
      </p:grpSpPr>
      <p:sp>
        <p:nvSpPr>
          <p:cNvPr id="302" name="Google Shape;302;p40"/>
          <p:cNvSpPr txBox="1"/>
          <p:nvPr>
            <p:ph type="title"/>
          </p:nvPr>
        </p:nvSpPr>
        <p:spPr>
          <a:xfrm>
            <a:off x="311700" y="555600"/>
            <a:ext cx="5634900" cy="755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3600">
                <a:solidFill>
                  <a:srgbClr val="434343"/>
                </a:solidFill>
                <a:latin typeface="Average"/>
                <a:ea typeface="Average"/>
                <a:cs typeface="Average"/>
                <a:sym typeface="Average"/>
              </a:rPr>
              <a:t>AWS </a:t>
            </a:r>
            <a:r>
              <a:rPr lang="en" sz="3600">
                <a:solidFill>
                  <a:srgbClr val="434343"/>
                </a:solidFill>
                <a:latin typeface="Average"/>
                <a:ea typeface="Average"/>
                <a:cs typeface="Average"/>
                <a:sym typeface="Average"/>
              </a:rPr>
              <a:t>Direct Connect</a:t>
            </a:r>
            <a:endParaRPr sz="3600">
              <a:solidFill>
                <a:srgbClr val="434343"/>
              </a:solidFill>
              <a:latin typeface="Average"/>
              <a:ea typeface="Average"/>
              <a:cs typeface="Average"/>
              <a:sym typeface="Averag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1"/>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What is AWS Direct Connect?</a:t>
            </a:r>
            <a:endParaRPr sz="1800"/>
          </a:p>
        </p:txBody>
      </p:sp>
      <p:pic>
        <p:nvPicPr>
          <p:cNvPr id="308" name="Google Shape;308;p41"/>
          <p:cNvPicPr preferRelativeResize="0"/>
          <p:nvPr/>
        </p:nvPicPr>
        <p:blipFill>
          <a:blip r:embed="rId3">
            <a:alphaModFix/>
          </a:blip>
          <a:stretch>
            <a:fillRect/>
          </a:stretch>
        </p:blipFill>
        <p:spPr>
          <a:xfrm>
            <a:off x="304800" y="625575"/>
            <a:ext cx="3740201" cy="2444125"/>
          </a:xfrm>
          <a:prstGeom prst="rect">
            <a:avLst/>
          </a:prstGeom>
          <a:noFill/>
          <a:ln>
            <a:noFill/>
          </a:ln>
        </p:spPr>
      </p:pic>
      <p:sp>
        <p:nvSpPr>
          <p:cNvPr id="309" name="Google Shape;309;p41"/>
          <p:cNvSpPr txBox="1"/>
          <p:nvPr/>
        </p:nvSpPr>
        <p:spPr>
          <a:xfrm>
            <a:off x="4250725" y="228600"/>
            <a:ext cx="4805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D9D9D9"/>
                </a:solidFill>
                <a:latin typeface="Roboto Mono"/>
                <a:ea typeface="Roboto Mono"/>
                <a:cs typeface="Roboto Mono"/>
                <a:sym typeface="Roboto Mono"/>
              </a:rPr>
              <a:t>AWS Direct Connect links your internal network to an AWS Direct Connect location over a </a:t>
            </a:r>
            <a:r>
              <a:rPr lang="en" sz="1200">
                <a:solidFill>
                  <a:srgbClr val="00FFFF"/>
                </a:solidFill>
                <a:latin typeface="Roboto Mono"/>
                <a:ea typeface="Roboto Mono"/>
                <a:cs typeface="Roboto Mono"/>
                <a:sym typeface="Roboto Mono"/>
              </a:rPr>
              <a:t>standard Ethernet fiber-optic cable</a:t>
            </a:r>
            <a:r>
              <a:rPr lang="en" sz="1200">
                <a:solidFill>
                  <a:srgbClr val="D9D9D9"/>
                </a:solidFill>
                <a:latin typeface="Roboto Mono"/>
                <a:ea typeface="Roboto Mono"/>
                <a:cs typeface="Roboto Mono"/>
                <a:sym typeface="Roboto Mono"/>
              </a:rPr>
              <a:t>. One end of the cable is connected to your router, the other to an AWS Direct Connect router. With this connection, you can </a:t>
            </a:r>
            <a:r>
              <a:rPr lang="en" sz="1200">
                <a:solidFill>
                  <a:srgbClr val="00FFFF"/>
                </a:solidFill>
                <a:latin typeface="Roboto Mono"/>
                <a:ea typeface="Roboto Mono"/>
                <a:cs typeface="Roboto Mono"/>
                <a:sym typeface="Roboto Mono"/>
              </a:rPr>
              <a:t>create virtual interfaces directly to public AWS services </a:t>
            </a:r>
            <a:r>
              <a:rPr lang="en" sz="1200">
                <a:solidFill>
                  <a:srgbClr val="D9D9D9"/>
                </a:solidFill>
                <a:latin typeface="Roboto Mono"/>
                <a:ea typeface="Roboto Mono"/>
                <a:cs typeface="Roboto Mono"/>
                <a:sym typeface="Roboto Mono"/>
              </a:rPr>
              <a:t>(e.g.to S3) </a:t>
            </a:r>
            <a:r>
              <a:rPr lang="en" sz="1200">
                <a:solidFill>
                  <a:srgbClr val="00FFFF"/>
                </a:solidFill>
                <a:latin typeface="Roboto Mono"/>
                <a:ea typeface="Roboto Mono"/>
                <a:cs typeface="Roboto Mono"/>
                <a:sym typeface="Roboto Mono"/>
              </a:rPr>
              <a:t>or to VPC, bypassing ISPs </a:t>
            </a:r>
            <a:endParaRPr sz="1200">
              <a:solidFill>
                <a:srgbClr val="00FFFF"/>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D9D9D9"/>
                </a:solidFill>
                <a:latin typeface="Roboto Mono"/>
                <a:ea typeface="Roboto Mono"/>
                <a:cs typeface="Roboto Mono"/>
                <a:sym typeface="Roboto Mono"/>
              </a:rPr>
              <a:t>in your network path.</a:t>
            </a:r>
            <a:endParaRPr sz="1200">
              <a:solidFill>
                <a:srgbClr val="D9D9D9"/>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D9D9D9"/>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FFFF"/>
                </a:solidFill>
                <a:latin typeface="Roboto Mono"/>
                <a:ea typeface="Roboto Mono"/>
                <a:cs typeface="Roboto Mono"/>
                <a:sym typeface="Roboto Mono"/>
              </a:rPr>
              <a:t>AWS Direct Connect Components:</a:t>
            </a:r>
            <a:endParaRPr sz="1200">
              <a:solidFill>
                <a:srgbClr val="00FFFF"/>
              </a:solidFill>
              <a:latin typeface="Roboto Mono"/>
              <a:ea typeface="Roboto Mono"/>
              <a:cs typeface="Roboto Mono"/>
              <a:sym typeface="Roboto Mono"/>
            </a:endParaRPr>
          </a:p>
          <a:p>
            <a:pPr indent="-109219" lvl="0" marL="182880" rtl="0" algn="l">
              <a:spcBef>
                <a:spcPts val="0"/>
              </a:spcBef>
              <a:spcAft>
                <a:spcPts val="0"/>
              </a:spcAft>
              <a:buClr>
                <a:srgbClr val="D9D9D9"/>
              </a:buClr>
              <a:buSzPts val="1000"/>
              <a:buFont typeface="Roboto Mono"/>
              <a:buChar char="-"/>
            </a:pPr>
            <a:r>
              <a:rPr lang="en" sz="1000">
                <a:solidFill>
                  <a:srgbClr val="00FF00"/>
                </a:solidFill>
                <a:latin typeface="Roboto Mono"/>
                <a:ea typeface="Roboto Mono"/>
                <a:cs typeface="Roboto Mono"/>
                <a:sym typeface="Roboto Mono"/>
              </a:rPr>
              <a:t>Connections</a:t>
            </a:r>
            <a:r>
              <a:rPr lang="en" sz="1000">
                <a:solidFill>
                  <a:srgbClr val="D9D9D9"/>
                </a:solidFill>
                <a:latin typeface="Roboto Mono"/>
                <a:ea typeface="Roboto Mono"/>
                <a:cs typeface="Roboto Mono"/>
                <a:sym typeface="Roboto Mono"/>
              </a:rPr>
              <a:t>: Create a connection in an AWS Direct Connect location to establish a network connection from your premises to an AWS Region. </a:t>
            </a:r>
            <a:endParaRPr sz="1000">
              <a:solidFill>
                <a:srgbClr val="D9D9D9"/>
              </a:solidFill>
              <a:latin typeface="Roboto Mono"/>
              <a:ea typeface="Roboto Mono"/>
              <a:cs typeface="Roboto Mono"/>
              <a:sym typeface="Roboto Mono"/>
            </a:endParaRPr>
          </a:p>
          <a:p>
            <a:pPr indent="-109219" lvl="0" marL="182880" rtl="0" algn="l">
              <a:spcBef>
                <a:spcPts val="0"/>
              </a:spcBef>
              <a:spcAft>
                <a:spcPts val="0"/>
              </a:spcAft>
              <a:buClr>
                <a:srgbClr val="D9D9D9"/>
              </a:buClr>
              <a:buSzPts val="1000"/>
              <a:buFont typeface="Roboto Mono"/>
              <a:buChar char="-"/>
            </a:pPr>
            <a:r>
              <a:rPr lang="en" sz="1000">
                <a:solidFill>
                  <a:srgbClr val="00FF00"/>
                </a:solidFill>
                <a:latin typeface="Roboto Mono"/>
                <a:ea typeface="Roboto Mono"/>
                <a:cs typeface="Roboto Mono"/>
                <a:sym typeface="Roboto Mono"/>
              </a:rPr>
              <a:t>Virtual interfaces</a:t>
            </a:r>
            <a:r>
              <a:rPr lang="en" sz="1000">
                <a:solidFill>
                  <a:srgbClr val="D9D9D9"/>
                </a:solidFill>
                <a:latin typeface="Roboto Mono"/>
                <a:ea typeface="Roboto Mono"/>
                <a:cs typeface="Roboto Mono"/>
                <a:sym typeface="Roboto Mono"/>
              </a:rPr>
              <a:t>: Create a virtual interface to enable access to AWS services. A public virtual interface enables access to public services, such as S3. A private virtual interface enables access to your VPC.</a:t>
            </a:r>
            <a:endParaRPr sz="1000">
              <a:solidFill>
                <a:srgbClr val="D9D9D9"/>
              </a:solidFill>
              <a:latin typeface="Roboto Mono"/>
              <a:ea typeface="Roboto Mono"/>
              <a:cs typeface="Roboto Mono"/>
              <a:sym typeface="Roboto Mono"/>
            </a:endParaRPr>
          </a:p>
        </p:txBody>
      </p:sp>
      <p:sp>
        <p:nvSpPr>
          <p:cNvPr id="310" name="Google Shape;310;p41"/>
          <p:cNvSpPr txBox="1"/>
          <p:nvPr/>
        </p:nvSpPr>
        <p:spPr>
          <a:xfrm>
            <a:off x="381000" y="3130500"/>
            <a:ext cx="8674800" cy="11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FFFF"/>
                </a:solidFill>
                <a:latin typeface="Roboto Mono"/>
                <a:ea typeface="Roboto Mono"/>
                <a:cs typeface="Roboto Mono"/>
                <a:sym typeface="Roboto Mono"/>
              </a:rPr>
              <a:t>Network Requirements:</a:t>
            </a:r>
            <a:endParaRPr sz="1000">
              <a:solidFill>
                <a:srgbClr val="00FFFF"/>
              </a:solidFill>
              <a:latin typeface="Roboto Mono"/>
              <a:ea typeface="Roboto Mono"/>
              <a:cs typeface="Roboto Mono"/>
              <a:sym typeface="Roboto Mono"/>
            </a:endParaRPr>
          </a:p>
          <a:p>
            <a:pPr indent="-285750" lvl="0" marL="457200" rtl="0" algn="l">
              <a:spcBef>
                <a:spcPts val="0"/>
              </a:spcBef>
              <a:spcAft>
                <a:spcPts val="0"/>
              </a:spcAft>
              <a:buClr>
                <a:srgbClr val="D9D9D9"/>
              </a:buClr>
              <a:buSzPts val="900"/>
              <a:buFont typeface="Roboto Mono"/>
              <a:buChar char="-"/>
            </a:pPr>
            <a:r>
              <a:rPr lang="en" sz="900">
                <a:solidFill>
                  <a:srgbClr val="D9D9D9"/>
                </a:solidFill>
                <a:latin typeface="Roboto Mono"/>
                <a:ea typeface="Roboto Mono"/>
                <a:cs typeface="Roboto Mono"/>
                <a:sym typeface="Roboto Mono"/>
              </a:rPr>
              <a:t>Your network is colocated with an existing AWS Direct Connect location. </a:t>
            </a:r>
            <a:endParaRPr sz="900">
              <a:solidFill>
                <a:srgbClr val="D9D9D9"/>
              </a:solidFill>
              <a:latin typeface="Roboto Mono"/>
              <a:ea typeface="Roboto Mono"/>
              <a:cs typeface="Roboto Mono"/>
              <a:sym typeface="Roboto Mono"/>
            </a:endParaRPr>
          </a:p>
          <a:p>
            <a:pPr indent="-285750" lvl="0" marL="457200" rtl="0" algn="l">
              <a:spcBef>
                <a:spcPts val="0"/>
              </a:spcBef>
              <a:spcAft>
                <a:spcPts val="0"/>
              </a:spcAft>
              <a:buClr>
                <a:srgbClr val="D9D9D9"/>
              </a:buClr>
              <a:buSzPts val="900"/>
              <a:buFont typeface="Roboto Mono"/>
              <a:buChar char="-"/>
            </a:pPr>
            <a:r>
              <a:rPr lang="en" sz="900">
                <a:solidFill>
                  <a:srgbClr val="D9D9D9"/>
                </a:solidFill>
                <a:latin typeface="Roboto Mono"/>
                <a:ea typeface="Roboto Mono"/>
                <a:cs typeface="Roboto Mono"/>
                <a:sym typeface="Roboto Mono"/>
              </a:rPr>
              <a:t>You are working with an AWS Direct Connect partner who is a member of the APN.</a:t>
            </a:r>
            <a:endParaRPr sz="900">
              <a:solidFill>
                <a:srgbClr val="D9D9D9"/>
              </a:solidFill>
              <a:latin typeface="Roboto Mono"/>
              <a:ea typeface="Roboto Mono"/>
              <a:cs typeface="Roboto Mono"/>
              <a:sym typeface="Roboto Mono"/>
            </a:endParaRPr>
          </a:p>
          <a:p>
            <a:pPr indent="-285750" lvl="0" marL="457200" rtl="0" algn="l">
              <a:spcBef>
                <a:spcPts val="0"/>
              </a:spcBef>
              <a:spcAft>
                <a:spcPts val="0"/>
              </a:spcAft>
              <a:buClr>
                <a:srgbClr val="D9D9D9"/>
              </a:buClr>
              <a:buSzPts val="900"/>
              <a:buFont typeface="Roboto Mono"/>
              <a:buChar char="-"/>
            </a:pPr>
            <a:r>
              <a:rPr lang="en" sz="900">
                <a:solidFill>
                  <a:srgbClr val="D9D9D9"/>
                </a:solidFill>
                <a:latin typeface="Roboto Mono"/>
                <a:ea typeface="Roboto Mono"/>
                <a:cs typeface="Roboto Mono"/>
                <a:sym typeface="Roboto Mono"/>
              </a:rPr>
              <a:t>You are working with an independent service provider to connect to AWS Direct Connect.</a:t>
            </a:r>
            <a:endParaRPr sz="900">
              <a:solidFill>
                <a:srgbClr val="D9D9D9"/>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D9D9D9"/>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00FF00"/>
                </a:solidFill>
                <a:latin typeface="Roboto Mono"/>
                <a:ea typeface="Roboto Mono"/>
                <a:cs typeface="Roboto Mono"/>
                <a:sym typeface="Roboto Mono"/>
              </a:rPr>
              <a:t>DC</a:t>
            </a:r>
            <a:r>
              <a:rPr lang="en" sz="1000">
                <a:solidFill>
                  <a:srgbClr val="00FF00"/>
                </a:solidFill>
                <a:latin typeface="Roboto Mono"/>
                <a:ea typeface="Roboto Mono"/>
                <a:cs typeface="Roboto Mono"/>
                <a:sym typeface="Roboto Mono"/>
              </a:rPr>
              <a:t> locations in public Regions can access public services OR VPC</a:t>
            </a:r>
            <a:r>
              <a:rPr lang="en" sz="1000">
                <a:solidFill>
                  <a:srgbClr val="D9D9D9"/>
                </a:solidFill>
                <a:latin typeface="Roboto Mono"/>
                <a:ea typeface="Roboto Mono"/>
                <a:cs typeface="Roboto Mono"/>
                <a:sym typeface="Roboto Mono"/>
              </a:rPr>
              <a:t> in your account in any other public Region. You can therefore use a single DC connection to build multi-Region services.</a:t>
            </a:r>
            <a:endParaRPr sz="1000">
              <a:solidFill>
                <a:srgbClr val="D9D9D9"/>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D9D9D9"/>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00FFFF"/>
                </a:solidFill>
                <a:latin typeface="Roboto Mono"/>
                <a:ea typeface="Roboto Mono"/>
                <a:cs typeface="Roboto Mono"/>
                <a:sym typeface="Roboto Mono"/>
              </a:rPr>
              <a:t>To access public resources </a:t>
            </a:r>
            <a:r>
              <a:rPr lang="en" sz="1000">
                <a:solidFill>
                  <a:srgbClr val="D9D9D9"/>
                </a:solidFill>
                <a:latin typeface="Roboto Mono"/>
                <a:ea typeface="Roboto Mono"/>
                <a:cs typeface="Roboto Mono"/>
                <a:sym typeface="Roboto Mono"/>
              </a:rPr>
              <a:t>in a remote Region, set up a </a:t>
            </a:r>
            <a:r>
              <a:rPr b="1" lang="en" sz="1000">
                <a:solidFill>
                  <a:srgbClr val="00FF00"/>
                </a:solidFill>
                <a:latin typeface="Roboto Mono"/>
                <a:ea typeface="Roboto Mono"/>
                <a:cs typeface="Roboto Mono"/>
                <a:sym typeface="Roboto Mono"/>
              </a:rPr>
              <a:t>public virtual interface &gt;&gt; establish a BGP session.</a:t>
            </a:r>
            <a:endParaRPr b="1" sz="1000">
              <a:solidFill>
                <a:srgbClr val="00FF00"/>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00FFFF"/>
                </a:solidFill>
                <a:latin typeface="Roboto Mono"/>
                <a:ea typeface="Roboto Mono"/>
                <a:cs typeface="Roboto Mono"/>
                <a:sym typeface="Roboto Mono"/>
              </a:rPr>
              <a:t>To access VPCs </a:t>
            </a:r>
            <a:r>
              <a:rPr lang="en" sz="1000">
                <a:solidFill>
                  <a:srgbClr val="D9D9D9"/>
                </a:solidFill>
                <a:latin typeface="Roboto Mono"/>
                <a:ea typeface="Roboto Mono"/>
                <a:cs typeface="Roboto Mono"/>
                <a:sym typeface="Roboto Mono"/>
              </a:rPr>
              <a:t>in a remote Region</a:t>
            </a:r>
            <a:r>
              <a:rPr lang="en" sz="1000">
                <a:solidFill>
                  <a:srgbClr val="00FFFF"/>
                </a:solidFill>
                <a:latin typeface="Roboto Mono"/>
                <a:ea typeface="Roboto Mono"/>
                <a:cs typeface="Roboto Mono"/>
                <a:sym typeface="Roboto Mono"/>
              </a:rPr>
              <a:t>, </a:t>
            </a:r>
            <a:r>
              <a:rPr lang="en" sz="1000">
                <a:solidFill>
                  <a:srgbClr val="00FF00"/>
                </a:solidFill>
                <a:latin typeface="Roboto Mono"/>
                <a:ea typeface="Roboto Mono"/>
                <a:cs typeface="Roboto Mono"/>
                <a:sym typeface="Roboto Mono"/>
              </a:rPr>
              <a:t>create a DC gateway &gt;&gt; private virtual interface </a:t>
            </a:r>
            <a:r>
              <a:rPr lang="en" sz="1000">
                <a:solidFill>
                  <a:srgbClr val="D9D9D9"/>
                </a:solidFill>
                <a:latin typeface="Roboto Mono"/>
                <a:ea typeface="Roboto Mono"/>
                <a:cs typeface="Roboto Mono"/>
                <a:sym typeface="Roboto Mono"/>
              </a:rPr>
              <a:t>to VPCs in your account that are located in different Regions or to a transit gateway.</a:t>
            </a:r>
            <a:endParaRPr sz="1000">
              <a:solidFill>
                <a:srgbClr val="D9D9D9"/>
              </a:solidFill>
              <a:latin typeface="Roboto Mono"/>
              <a:ea typeface="Roboto Mono"/>
              <a:cs typeface="Roboto Mono"/>
              <a:sym typeface="Roboto Mono"/>
            </a:endParaRPr>
          </a:p>
        </p:txBody>
      </p:sp>
      <p:sp>
        <p:nvSpPr>
          <p:cNvPr id="311" name="Google Shape;311;p41"/>
          <p:cNvSpPr txBox="1"/>
          <p:nvPr/>
        </p:nvSpPr>
        <p:spPr>
          <a:xfrm>
            <a:off x="3733800" y="0"/>
            <a:ext cx="25644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000">
                <a:solidFill>
                  <a:srgbClr val="00FF00"/>
                </a:solidFill>
                <a:latin typeface="Roboto Mono"/>
                <a:ea typeface="Roboto Mono"/>
                <a:cs typeface="Roboto Mono"/>
                <a:sym typeface="Roboto Mono"/>
              </a:rPr>
              <a:t>Border Gateway Protocol &gt;&gt; BGP</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174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Concepts</a:t>
            </a:r>
            <a:endParaRPr/>
          </a:p>
        </p:txBody>
      </p:sp>
      <p:sp>
        <p:nvSpPr>
          <p:cNvPr id="71" name="Google Shape;71;p15"/>
          <p:cNvSpPr txBox="1"/>
          <p:nvPr>
            <p:ph idx="1" type="body"/>
          </p:nvPr>
        </p:nvSpPr>
        <p:spPr>
          <a:xfrm>
            <a:off x="311700" y="1084800"/>
            <a:ext cx="36561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Amazon VPC is the networking layer for EC2</a:t>
            </a:r>
            <a:endParaRPr sz="1000">
              <a:latin typeface="Roboto Mono"/>
              <a:ea typeface="Roboto Mono"/>
              <a:cs typeface="Roboto Mono"/>
              <a:sym typeface="Roboto Mono"/>
            </a:endParaRPr>
          </a:p>
          <a:p>
            <a:pPr indent="0" lvl="0" marL="0" rtl="0" algn="l">
              <a:spcBef>
                <a:spcPts val="1600"/>
              </a:spcBef>
              <a:spcAft>
                <a:spcPts val="0"/>
              </a:spcAft>
              <a:buNone/>
            </a:pPr>
            <a:r>
              <a:rPr lang="en" sz="1000">
                <a:latin typeface="Roboto Mono"/>
                <a:ea typeface="Roboto Mono"/>
                <a:cs typeface="Roboto Mono"/>
                <a:sym typeface="Roboto Mono"/>
              </a:rPr>
              <a:t>A VPC is a virtual network dedicated to your AWS account. It is logically isolated from other virtual networks in the AWS Cloud. You can </a:t>
            </a:r>
            <a:r>
              <a:rPr lang="en" sz="1000">
                <a:solidFill>
                  <a:srgbClr val="00FFFF"/>
                </a:solidFill>
                <a:latin typeface="Roboto Mono"/>
                <a:ea typeface="Roboto Mono"/>
                <a:cs typeface="Roboto Mono"/>
                <a:sym typeface="Roboto Mono"/>
              </a:rPr>
              <a:t>launch your AWS resources</a:t>
            </a:r>
            <a:r>
              <a:rPr lang="en" sz="1000">
                <a:latin typeface="Roboto Mono"/>
                <a:ea typeface="Roboto Mono"/>
                <a:cs typeface="Roboto Mono"/>
                <a:sym typeface="Roboto Mono"/>
              </a:rPr>
              <a:t>, such as EC2 instances, into your VPC. You can </a:t>
            </a:r>
            <a:r>
              <a:rPr lang="en" sz="1000">
                <a:solidFill>
                  <a:srgbClr val="00FFFF"/>
                </a:solidFill>
                <a:latin typeface="Roboto Mono"/>
                <a:ea typeface="Roboto Mono"/>
                <a:cs typeface="Roboto Mono"/>
                <a:sym typeface="Roboto Mono"/>
              </a:rPr>
              <a:t>specify an IP address range </a:t>
            </a:r>
            <a:r>
              <a:rPr lang="en" sz="1000">
                <a:latin typeface="Roboto Mono"/>
                <a:ea typeface="Roboto Mono"/>
                <a:cs typeface="Roboto Mono"/>
                <a:sym typeface="Roboto Mono"/>
              </a:rPr>
              <a:t>for the VPC, </a:t>
            </a:r>
            <a:r>
              <a:rPr lang="en" sz="1000">
                <a:solidFill>
                  <a:srgbClr val="00FFFF"/>
                </a:solidFill>
                <a:latin typeface="Roboto Mono"/>
                <a:ea typeface="Roboto Mono"/>
                <a:cs typeface="Roboto Mono"/>
                <a:sym typeface="Roboto Mono"/>
              </a:rPr>
              <a:t>add subnets</a:t>
            </a:r>
            <a:r>
              <a:rPr lang="en" sz="1000">
                <a:latin typeface="Roboto Mono"/>
                <a:ea typeface="Roboto Mono"/>
                <a:cs typeface="Roboto Mono"/>
                <a:sym typeface="Roboto Mono"/>
              </a:rPr>
              <a:t>, </a:t>
            </a:r>
            <a:r>
              <a:rPr lang="en" sz="1000">
                <a:solidFill>
                  <a:srgbClr val="00FFFF"/>
                </a:solidFill>
                <a:latin typeface="Roboto Mono"/>
                <a:ea typeface="Roboto Mono"/>
                <a:cs typeface="Roboto Mono"/>
                <a:sym typeface="Roboto Mono"/>
              </a:rPr>
              <a:t>associate security groups</a:t>
            </a:r>
            <a:r>
              <a:rPr lang="en" sz="1000">
                <a:latin typeface="Roboto Mono"/>
                <a:ea typeface="Roboto Mono"/>
                <a:cs typeface="Roboto Mono"/>
                <a:sym typeface="Roboto Mono"/>
              </a:rPr>
              <a:t>, and </a:t>
            </a:r>
            <a:r>
              <a:rPr lang="en" sz="1000">
                <a:solidFill>
                  <a:srgbClr val="00FFFF"/>
                </a:solidFill>
                <a:latin typeface="Roboto Mono"/>
                <a:ea typeface="Roboto Mono"/>
                <a:cs typeface="Roboto Mono"/>
                <a:sym typeface="Roboto Mono"/>
              </a:rPr>
              <a:t>configure route tables</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1600"/>
              </a:spcBef>
              <a:spcAft>
                <a:spcPts val="1600"/>
              </a:spcAft>
              <a:buNone/>
            </a:pPr>
            <a:r>
              <a:rPr lang="en" sz="1000">
                <a:latin typeface="Roboto Mono"/>
                <a:ea typeface="Roboto Mono"/>
                <a:cs typeface="Roboto Mono"/>
                <a:sym typeface="Roboto Mono"/>
              </a:rPr>
              <a:t>A </a:t>
            </a:r>
            <a:r>
              <a:rPr lang="en" sz="1000">
                <a:solidFill>
                  <a:srgbClr val="00FFFF"/>
                </a:solidFill>
                <a:latin typeface="Roboto Mono"/>
                <a:ea typeface="Roboto Mono"/>
                <a:cs typeface="Roboto Mono"/>
                <a:sym typeface="Roboto Mono"/>
              </a:rPr>
              <a:t>subnet is a range of IP addresses </a:t>
            </a:r>
            <a:r>
              <a:rPr lang="en" sz="1000">
                <a:latin typeface="Roboto Mono"/>
                <a:ea typeface="Roboto Mono"/>
                <a:cs typeface="Roboto Mono"/>
                <a:sym typeface="Roboto Mono"/>
              </a:rPr>
              <a:t>in your VPC. You can launch AWS resources into a specified subnet. Use a public subnet for resources that must be connected to the internet, and a private subnet for resources that won't be connected to the internet.</a:t>
            </a:r>
            <a:r>
              <a:rPr lang="en" sz="1000">
                <a:solidFill>
                  <a:srgbClr val="00FFFF"/>
                </a:solidFill>
                <a:latin typeface="Roboto Mono"/>
                <a:ea typeface="Roboto Mono"/>
                <a:cs typeface="Roboto Mono"/>
                <a:sym typeface="Roboto Mono"/>
              </a:rPr>
              <a:t> Security groups </a:t>
            </a:r>
            <a:r>
              <a:rPr lang="en" sz="1000">
                <a:latin typeface="Roboto Mono"/>
                <a:ea typeface="Roboto Mono"/>
                <a:cs typeface="Roboto Mono"/>
                <a:sym typeface="Roboto Mono"/>
              </a:rPr>
              <a:t>control inbound and outbound traffic for your instances, and </a:t>
            </a:r>
            <a:r>
              <a:rPr lang="en" sz="1000">
                <a:solidFill>
                  <a:srgbClr val="00FFFF"/>
                </a:solidFill>
                <a:latin typeface="Roboto Mono"/>
                <a:ea typeface="Roboto Mono"/>
                <a:cs typeface="Roboto Mono"/>
                <a:sym typeface="Roboto Mono"/>
              </a:rPr>
              <a:t>network ACLs </a:t>
            </a:r>
            <a:r>
              <a:rPr lang="en" sz="1000">
                <a:latin typeface="Roboto Mono"/>
                <a:ea typeface="Roboto Mono"/>
                <a:cs typeface="Roboto Mono"/>
                <a:sym typeface="Roboto Mono"/>
              </a:rPr>
              <a:t>control inbound and outbound traffic for your subnets.</a:t>
            </a:r>
            <a:endParaRPr sz="1000">
              <a:latin typeface="Roboto Mono"/>
              <a:ea typeface="Roboto Mono"/>
              <a:cs typeface="Roboto Mono"/>
              <a:sym typeface="Roboto Mono"/>
            </a:endParaRPr>
          </a:p>
        </p:txBody>
      </p:sp>
      <p:sp>
        <p:nvSpPr>
          <p:cNvPr id="72" name="Google Shape;72;p15"/>
          <p:cNvSpPr txBox="1"/>
          <p:nvPr/>
        </p:nvSpPr>
        <p:spPr>
          <a:xfrm>
            <a:off x="4307700" y="869700"/>
            <a:ext cx="43995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3"/>
                </a:solidFill>
                <a:latin typeface="Roboto Mono"/>
                <a:ea typeface="Roboto Mono"/>
                <a:cs typeface="Roboto Mono"/>
                <a:sym typeface="Roboto Mono"/>
              </a:rPr>
              <a:t>Benefits of VPC as against EC2-classic:</a:t>
            </a:r>
            <a:endParaRPr sz="1000">
              <a:solidFill>
                <a:schemeClr val="accent3"/>
              </a:solidFill>
              <a:latin typeface="Roboto Mono"/>
              <a:ea typeface="Roboto Mono"/>
              <a:cs typeface="Roboto Mono"/>
              <a:sym typeface="Roboto Mono"/>
            </a:endParaRPr>
          </a:p>
          <a:p>
            <a:pPr indent="-292100" lvl="0" marL="457200" rtl="0" algn="l">
              <a:spcBef>
                <a:spcPts val="1000"/>
              </a:spcBef>
              <a:spcAft>
                <a:spcPts val="0"/>
              </a:spcAft>
              <a:buClr>
                <a:srgbClr val="D9D9D9"/>
              </a:buClr>
              <a:buSzPts val="1000"/>
              <a:buFont typeface="Roboto Mono"/>
              <a:buChar char="●"/>
            </a:pPr>
            <a:r>
              <a:rPr lang="en" sz="1000">
                <a:solidFill>
                  <a:srgbClr val="D9D9D9"/>
                </a:solidFill>
                <a:latin typeface="Roboto Mono"/>
                <a:ea typeface="Roboto Mono"/>
                <a:cs typeface="Roboto Mono"/>
                <a:sym typeface="Roboto Mono"/>
              </a:rPr>
              <a:t>Assign static private IPv4 addresses to your instances that persist across starts and stops </a:t>
            </a:r>
            <a:endParaRPr sz="1000">
              <a:solidFill>
                <a:srgbClr val="D9D9D9"/>
              </a:solidFill>
              <a:latin typeface="Roboto Mono"/>
              <a:ea typeface="Roboto Mono"/>
              <a:cs typeface="Roboto Mono"/>
              <a:sym typeface="Roboto Mono"/>
            </a:endParaRPr>
          </a:p>
          <a:p>
            <a:pPr indent="-292100" lvl="0" marL="457200" rtl="0" algn="l">
              <a:spcBef>
                <a:spcPts val="1000"/>
              </a:spcBef>
              <a:spcAft>
                <a:spcPts val="0"/>
              </a:spcAft>
              <a:buClr>
                <a:schemeClr val="accent3"/>
              </a:buClr>
              <a:buSzPts val="1000"/>
              <a:buFont typeface="Roboto Mono"/>
              <a:buChar char="●"/>
            </a:pPr>
            <a:r>
              <a:rPr lang="en" sz="1000">
                <a:solidFill>
                  <a:schemeClr val="accent3"/>
                </a:solidFill>
                <a:latin typeface="Roboto Mono"/>
                <a:ea typeface="Roboto Mono"/>
                <a:cs typeface="Roboto Mono"/>
                <a:sym typeface="Roboto Mono"/>
              </a:rPr>
              <a:t>Optionally associate an IPv6 CIDR block to your VPC and assign IPv6 addresses to your instances </a:t>
            </a:r>
            <a:endParaRPr sz="1000">
              <a:solidFill>
                <a:schemeClr val="accent3"/>
              </a:solidFill>
              <a:latin typeface="Roboto Mono"/>
              <a:ea typeface="Roboto Mono"/>
              <a:cs typeface="Roboto Mono"/>
              <a:sym typeface="Roboto Mono"/>
            </a:endParaRPr>
          </a:p>
          <a:p>
            <a:pPr indent="-292100" lvl="0" marL="457200" rtl="0" algn="l">
              <a:spcBef>
                <a:spcPts val="1000"/>
              </a:spcBef>
              <a:spcAft>
                <a:spcPts val="0"/>
              </a:spcAft>
              <a:buClr>
                <a:schemeClr val="accent3"/>
              </a:buClr>
              <a:buSzPts val="1000"/>
              <a:buFont typeface="Roboto Mono"/>
              <a:buChar char="●"/>
            </a:pPr>
            <a:r>
              <a:rPr lang="en" sz="1000">
                <a:solidFill>
                  <a:schemeClr val="accent3"/>
                </a:solidFill>
                <a:latin typeface="Roboto Mono"/>
                <a:ea typeface="Roboto Mono"/>
                <a:cs typeface="Roboto Mono"/>
                <a:sym typeface="Roboto Mono"/>
              </a:rPr>
              <a:t>Assign multiple IP addresses to your instances </a:t>
            </a:r>
            <a:endParaRPr sz="1000">
              <a:solidFill>
                <a:schemeClr val="accent3"/>
              </a:solidFill>
              <a:latin typeface="Roboto Mono"/>
              <a:ea typeface="Roboto Mono"/>
              <a:cs typeface="Roboto Mono"/>
              <a:sym typeface="Roboto Mono"/>
            </a:endParaRPr>
          </a:p>
          <a:p>
            <a:pPr indent="-292100" lvl="0" marL="457200" rtl="0" algn="l">
              <a:spcBef>
                <a:spcPts val="1000"/>
              </a:spcBef>
              <a:spcAft>
                <a:spcPts val="0"/>
              </a:spcAft>
              <a:buClr>
                <a:schemeClr val="accent3"/>
              </a:buClr>
              <a:buSzPts val="1000"/>
              <a:buFont typeface="Roboto Mono"/>
              <a:buChar char="●"/>
            </a:pPr>
            <a:r>
              <a:rPr lang="en" sz="1000">
                <a:solidFill>
                  <a:schemeClr val="accent3"/>
                </a:solidFill>
                <a:latin typeface="Roboto Mono"/>
                <a:ea typeface="Roboto Mono"/>
                <a:cs typeface="Roboto Mono"/>
                <a:sym typeface="Roboto Mono"/>
              </a:rPr>
              <a:t>Define network interfaces, and attach one or more network interfaces to your instances </a:t>
            </a:r>
            <a:endParaRPr sz="1000">
              <a:solidFill>
                <a:schemeClr val="accent3"/>
              </a:solidFill>
              <a:latin typeface="Roboto Mono"/>
              <a:ea typeface="Roboto Mono"/>
              <a:cs typeface="Roboto Mono"/>
              <a:sym typeface="Roboto Mono"/>
            </a:endParaRPr>
          </a:p>
          <a:p>
            <a:pPr indent="-292100" lvl="0" marL="457200" rtl="0" algn="l">
              <a:spcBef>
                <a:spcPts val="1000"/>
              </a:spcBef>
              <a:spcAft>
                <a:spcPts val="0"/>
              </a:spcAft>
              <a:buClr>
                <a:schemeClr val="accent3"/>
              </a:buClr>
              <a:buSzPts val="1000"/>
              <a:buFont typeface="Roboto Mono"/>
              <a:buChar char="●"/>
            </a:pPr>
            <a:r>
              <a:rPr lang="en" sz="1000">
                <a:solidFill>
                  <a:schemeClr val="accent3"/>
                </a:solidFill>
                <a:latin typeface="Roboto Mono"/>
                <a:ea typeface="Roboto Mono"/>
                <a:cs typeface="Roboto Mono"/>
                <a:sym typeface="Roboto Mono"/>
              </a:rPr>
              <a:t>Change security group membership for your instances while they're running </a:t>
            </a:r>
            <a:endParaRPr sz="1000">
              <a:solidFill>
                <a:schemeClr val="accent3"/>
              </a:solidFill>
              <a:latin typeface="Roboto Mono"/>
              <a:ea typeface="Roboto Mono"/>
              <a:cs typeface="Roboto Mono"/>
              <a:sym typeface="Roboto Mono"/>
            </a:endParaRPr>
          </a:p>
          <a:p>
            <a:pPr indent="-292100" lvl="0" marL="457200" rtl="0" algn="l">
              <a:spcBef>
                <a:spcPts val="1000"/>
              </a:spcBef>
              <a:spcAft>
                <a:spcPts val="0"/>
              </a:spcAft>
              <a:buClr>
                <a:schemeClr val="accent3"/>
              </a:buClr>
              <a:buSzPts val="1000"/>
              <a:buFont typeface="Roboto Mono"/>
              <a:buChar char="●"/>
            </a:pPr>
            <a:r>
              <a:rPr lang="en" sz="1000">
                <a:solidFill>
                  <a:schemeClr val="accent3"/>
                </a:solidFill>
                <a:latin typeface="Roboto Mono"/>
                <a:ea typeface="Roboto Mono"/>
                <a:cs typeface="Roboto Mono"/>
                <a:sym typeface="Roboto Mono"/>
              </a:rPr>
              <a:t>Control the outbound traffic from your instances (egress filtering) in addition to controlling the inbound traffic to them (ingress filtering) </a:t>
            </a:r>
            <a:endParaRPr sz="1000">
              <a:solidFill>
                <a:schemeClr val="accent3"/>
              </a:solidFill>
              <a:latin typeface="Roboto Mono"/>
              <a:ea typeface="Roboto Mono"/>
              <a:cs typeface="Roboto Mono"/>
              <a:sym typeface="Roboto Mono"/>
            </a:endParaRPr>
          </a:p>
          <a:p>
            <a:pPr indent="-292100" lvl="0" marL="457200" rtl="0" algn="l">
              <a:spcBef>
                <a:spcPts val="1000"/>
              </a:spcBef>
              <a:spcAft>
                <a:spcPts val="0"/>
              </a:spcAft>
              <a:buClr>
                <a:schemeClr val="accent3"/>
              </a:buClr>
              <a:buSzPts val="1000"/>
              <a:buFont typeface="Roboto Mono"/>
              <a:buChar char="●"/>
            </a:pPr>
            <a:r>
              <a:rPr lang="en" sz="1000">
                <a:solidFill>
                  <a:schemeClr val="accent3"/>
                </a:solidFill>
                <a:latin typeface="Roboto Mono"/>
                <a:ea typeface="Roboto Mono"/>
                <a:cs typeface="Roboto Mono"/>
                <a:sym typeface="Roboto Mono"/>
              </a:rPr>
              <a:t>Add an additional layer of access control to your instances in the form of network access control lists (ACL) </a:t>
            </a:r>
            <a:endParaRPr sz="1000">
              <a:solidFill>
                <a:schemeClr val="accent3"/>
              </a:solidFill>
              <a:latin typeface="Roboto Mono"/>
              <a:ea typeface="Roboto Mono"/>
              <a:cs typeface="Roboto Mono"/>
              <a:sym typeface="Roboto Mono"/>
            </a:endParaRPr>
          </a:p>
          <a:p>
            <a:pPr indent="-292100" lvl="0" marL="457200" rtl="0" algn="l">
              <a:spcBef>
                <a:spcPts val="1000"/>
              </a:spcBef>
              <a:spcAft>
                <a:spcPts val="0"/>
              </a:spcAft>
              <a:buClr>
                <a:schemeClr val="accent3"/>
              </a:buClr>
              <a:buSzPts val="1000"/>
              <a:buFont typeface="Roboto Mono"/>
              <a:buChar char="●"/>
            </a:pPr>
            <a:r>
              <a:rPr lang="en" sz="1000">
                <a:solidFill>
                  <a:schemeClr val="accent3"/>
                </a:solidFill>
                <a:latin typeface="Roboto Mono"/>
                <a:ea typeface="Roboto Mono"/>
                <a:cs typeface="Roboto Mono"/>
                <a:sym typeface="Roboto Mono"/>
              </a:rPr>
              <a:t>Run your instances on single-tenant hardware</a:t>
            </a:r>
            <a:endParaRPr sz="1000">
              <a:solidFill>
                <a:schemeClr val="accent3"/>
              </a:solidFill>
              <a:latin typeface="Roboto Mono"/>
              <a:ea typeface="Roboto Mono"/>
              <a:cs typeface="Roboto Mono"/>
              <a:sym typeface="Roboto Mono"/>
            </a:endParaRPr>
          </a:p>
          <a:p>
            <a:pPr indent="0" lvl="0" marL="0" rtl="0" algn="l">
              <a:spcBef>
                <a:spcPts val="1000"/>
              </a:spcBef>
              <a:spcAft>
                <a:spcPts val="0"/>
              </a:spcAft>
              <a:buNone/>
            </a:pPr>
            <a:r>
              <a:t/>
            </a:r>
            <a:endParaRPr sz="1000">
              <a:solidFill>
                <a:schemeClr val="accent3"/>
              </a:solidFill>
              <a:latin typeface="Roboto Mono"/>
              <a:ea typeface="Roboto Mono"/>
              <a:cs typeface="Roboto Mono"/>
              <a:sym typeface="Roboto Mono"/>
            </a:endParaRPr>
          </a:p>
        </p:txBody>
      </p:sp>
      <p:sp>
        <p:nvSpPr>
          <p:cNvPr id="73" name="Google Shape;73;p15"/>
          <p:cNvSpPr txBox="1"/>
          <p:nvPr/>
        </p:nvSpPr>
        <p:spPr>
          <a:xfrm>
            <a:off x="3185650" y="205750"/>
            <a:ext cx="49443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latin typeface="Average"/>
                <a:ea typeface="Average"/>
                <a:cs typeface="Average"/>
                <a:sym typeface="Average"/>
              </a:rPr>
              <a:t>/28</a:t>
            </a:r>
            <a:r>
              <a:rPr lang="en">
                <a:solidFill>
                  <a:srgbClr val="F3F3F3"/>
                </a:solidFill>
                <a:latin typeface="Average"/>
                <a:ea typeface="Average"/>
                <a:cs typeface="Average"/>
                <a:sym typeface="Average"/>
              </a:rPr>
              <a:t> is minimum supports </a:t>
            </a:r>
            <a:r>
              <a:rPr lang="en">
                <a:solidFill>
                  <a:srgbClr val="00FFFF"/>
                </a:solidFill>
                <a:latin typeface="Average"/>
                <a:ea typeface="Average"/>
                <a:cs typeface="Average"/>
                <a:sym typeface="Average"/>
              </a:rPr>
              <a:t>16 </a:t>
            </a:r>
            <a:r>
              <a:rPr lang="en">
                <a:solidFill>
                  <a:srgbClr val="F3F3F3"/>
                </a:solidFill>
                <a:latin typeface="Average"/>
                <a:ea typeface="Average"/>
                <a:cs typeface="Average"/>
                <a:sym typeface="Average"/>
              </a:rPr>
              <a:t>IP addresses, </a:t>
            </a:r>
            <a:r>
              <a:rPr lang="en">
                <a:solidFill>
                  <a:srgbClr val="00FFFF"/>
                </a:solidFill>
                <a:latin typeface="Average"/>
                <a:ea typeface="Average"/>
                <a:cs typeface="Average"/>
                <a:sym typeface="Average"/>
              </a:rPr>
              <a:t>/16 </a:t>
            </a:r>
            <a:r>
              <a:rPr lang="en">
                <a:solidFill>
                  <a:srgbClr val="F3F3F3"/>
                </a:solidFill>
                <a:latin typeface="Average"/>
                <a:ea typeface="Average"/>
                <a:cs typeface="Average"/>
                <a:sym typeface="Average"/>
              </a:rPr>
              <a:t>supports </a:t>
            </a:r>
            <a:r>
              <a:rPr lang="en">
                <a:solidFill>
                  <a:srgbClr val="00FFFF"/>
                </a:solidFill>
                <a:latin typeface="Average"/>
                <a:ea typeface="Average"/>
                <a:cs typeface="Average"/>
                <a:sym typeface="Average"/>
              </a:rPr>
              <a:t>65536</a:t>
            </a:r>
            <a:endParaRPr>
              <a:solidFill>
                <a:srgbClr val="00FFFF"/>
              </a:solidFill>
              <a:latin typeface="Average"/>
              <a:ea typeface="Average"/>
              <a:cs typeface="Average"/>
              <a:sym typeface="Averag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pic>
        <p:nvPicPr>
          <p:cNvPr id="316" name="Google Shape;316;p42"/>
          <p:cNvPicPr preferRelativeResize="0"/>
          <p:nvPr/>
        </p:nvPicPr>
        <p:blipFill>
          <a:blip r:embed="rId3">
            <a:alphaModFix/>
          </a:blip>
          <a:stretch>
            <a:fillRect/>
          </a:stretch>
        </p:blipFill>
        <p:spPr>
          <a:xfrm>
            <a:off x="76200" y="533400"/>
            <a:ext cx="4499975" cy="2027500"/>
          </a:xfrm>
          <a:prstGeom prst="rect">
            <a:avLst/>
          </a:prstGeom>
          <a:noFill/>
          <a:ln>
            <a:noFill/>
          </a:ln>
        </p:spPr>
      </p:pic>
      <p:sp>
        <p:nvSpPr>
          <p:cNvPr id="317" name="Google Shape;317;p42"/>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What is AWS Direct Connect?</a:t>
            </a:r>
            <a:endParaRPr sz="1800"/>
          </a:p>
        </p:txBody>
      </p:sp>
      <p:pic>
        <p:nvPicPr>
          <p:cNvPr id="318" name="Google Shape;318;p42"/>
          <p:cNvPicPr preferRelativeResize="0"/>
          <p:nvPr/>
        </p:nvPicPr>
        <p:blipFill>
          <a:blip r:embed="rId4">
            <a:alphaModFix/>
          </a:blip>
          <a:stretch>
            <a:fillRect/>
          </a:stretch>
        </p:blipFill>
        <p:spPr>
          <a:xfrm>
            <a:off x="152400" y="2865700"/>
            <a:ext cx="5718855" cy="2201600"/>
          </a:xfrm>
          <a:prstGeom prst="rect">
            <a:avLst/>
          </a:prstGeom>
          <a:noFill/>
          <a:ln>
            <a:noFill/>
          </a:ln>
        </p:spPr>
      </p:pic>
      <p:sp>
        <p:nvSpPr>
          <p:cNvPr id="319" name="Google Shape;319;p42"/>
          <p:cNvSpPr txBox="1"/>
          <p:nvPr/>
        </p:nvSpPr>
        <p:spPr>
          <a:xfrm>
            <a:off x="192950" y="2604850"/>
            <a:ext cx="4207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3F3F3"/>
                </a:solidFill>
                <a:latin typeface="Roboto Mono"/>
                <a:ea typeface="Roboto Mono"/>
                <a:cs typeface="Roboto Mono"/>
                <a:sym typeface="Roboto Mono"/>
              </a:rPr>
              <a:t>Static vs Dynamic routing (BGP)</a:t>
            </a:r>
            <a:endParaRPr b="1" sz="1000">
              <a:solidFill>
                <a:srgbClr val="F3F3F3"/>
              </a:solidFill>
              <a:latin typeface="Roboto Mono"/>
              <a:ea typeface="Roboto Mono"/>
              <a:cs typeface="Roboto Mono"/>
              <a:sym typeface="Roboto Mono"/>
            </a:endParaRPr>
          </a:p>
        </p:txBody>
      </p:sp>
      <p:pic>
        <p:nvPicPr>
          <p:cNvPr id="320" name="Google Shape;320;p42"/>
          <p:cNvPicPr preferRelativeResize="0"/>
          <p:nvPr/>
        </p:nvPicPr>
        <p:blipFill>
          <a:blip r:embed="rId5">
            <a:alphaModFix/>
          </a:blip>
          <a:stretch>
            <a:fillRect/>
          </a:stretch>
        </p:blipFill>
        <p:spPr>
          <a:xfrm>
            <a:off x="6262825" y="2498975"/>
            <a:ext cx="2637100" cy="1484825"/>
          </a:xfrm>
          <a:prstGeom prst="rect">
            <a:avLst/>
          </a:prstGeom>
          <a:noFill/>
          <a:ln>
            <a:noFill/>
          </a:ln>
        </p:spPr>
      </p:pic>
      <p:sp>
        <p:nvSpPr>
          <p:cNvPr id="321" name="Google Shape;321;p42"/>
          <p:cNvSpPr txBox="1"/>
          <p:nvPr/>
        </p:nvSpPr>
        <p:spPr>
          <a:xfrm>
            <a:off x="5298350" y="471250"/>
            <a:ext cx="26856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3F3F3"/>
                </a:solidFill>
                <a:latin typeface="Roboto Mono"/>
                <a:ea typeface="Roboto Mono"/>
                <a:cs typeface="Roboto Mono"/>
                <a:sym typeface="Roboto Mono"/>
              </a:rPr>
              <a:t>Border Gateway Protocol (BGP)</a:t>
            </a:r>
            <a:endParaRPr b="1" sz="1000">
              <a:solidFill>
                <a:srgbClr val="F3F3F3"/>
              </a:solidFill>
              <a:latin typeface="Roboto Mono"/>
              <a:ea typeface="Roboto Mono"/>
              <a:cs typeface="Roboto Mono"/>
              <a:sym typeface="Roboto Mono"/>
            </a:endParaRPr>
          </a:p>
        </p:txBody>
      </p:sp>
      <p:pic>
        <p:nvPicPr>
          <p:cNvPr id="322" name="Google Shape;322;p42"/>
          <p:cNvPicPr preferRelativeResize="0"/>
          <p:nvPr/>
        </p:nvPicPr>
        <p:blipFill>
          <a:blip r:embed="rId6">
            <a:alphaModFix/>
          </a:blip>
          <a:stretch>
            <a:fillRect/>
          </a:stretch>
        </p:blipFill>
        <p:spPr>
          <a:xfrm>
            <a:off x="4635675" y="808450"/>
            <a:ext cx="4469051" cy="1594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3"/>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Link Aggregation group</a:t>
            </a:r>
            <a:endParaRPr sz="1800"/>
          </a:p>
        </p:txBody>
      </p:sp>
      <p:pic>
        <p:nvPicPr>
          <p:cNvPr id="328" name="Google Shape;328;p43"/>
          <p:cNvPicPr preferRelativeResize="0"/>
          <p:nvPr/>
        </p:nvPicPr>
        <p:blipFill>
          <a:blip r:embed="rId3">
            <a:alphaModFix/>
          </a:blip>
          <a:stretch>
            <a:fillRect/>
          </a:stretch>
        </p:blipFill>
        <p:spPr>
          <a:xfrm>
            <a:off x="152400" y="777975"/>
            <a:ext cx="5931800" cy="2785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id="333" name="Google Shape;333;p44"/>
          <p:cNvPicPr preferRelativeResize="0"/>
          <p:nvPr/>
        </p:nvPicPr>
        <p:blipFill>
          <a:blip r:embed="rId3">
            <a:alphaModFix/>
          </a:blip>
          <a:stretch>
            <a:fillRect/>
          </a:stretch>
        </p:blipFill>
        <p:spPr>
          <a:xfrm>
            <a:off x="0" y="0"/>
            <a:ext cx="5053813" cy="2571750"/>
          </a:xfrm>
          <a:prstGeom prst="rect">
            <a:avLst/>
          </a:prstGeom>
          <a:noFill/>
          <a:ln>
            <a:noFill/>
          </a:ln>
        </p:spPr>
      </p:pic>
      <p:pic>
        <p:nvPicPr>
          <p:cNvPr id="334" name="Google Shape;334;p44"/>
          <p:cNvPicPr preferRelativeResize="0"/>
          <p:nvPr/>
        </p:nvPicPr>
        <p:blipFill>
          <a:blip r:embed="rId4">
            <a:alphaModFix/>
          </a:blip>
          <a:stretch>
            <a:fillRect/>
          </a:stretch>
        </p:blipFill>
        <p:spPr>
          <a:xfrm>
            <a:off x="4023757" y="2571750"/>
            <a:ext cx="5115443" cy="25717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pic>
        <p:nvPicPr>
          <p:cNvPr id="339" name="Google Shape;339;p45"/>
          <p:cNvPicPr preferRelativeResize="0"/>
          <p:nvPr/>
        </p:nvPicPr>
        <p:blipFill>
          <a:blip r:embed="rId3">
            <a:alphaModFix/>
          </a:blip>
          <a:stretch>
            <a:fillRect/>
          </a:stretch>
        </p:blipFill>
        <p:spPr>
          <a:xfrm>
            <a:off x="0" y="0"/>
            <a:ext cx="5550399" cy="2571751"/>
          </a:xfrm>
          <a:prstGeom prst="rect">
            <a:avLst/>
          </a:prstGeom>
          <a:noFill/>
          <a:ln>
            <a:noFill/>
          </a:ln>
        </p:spPr>
      </p:pic>
      <p:pic>
        <p:nvPicPr>
          <p:cNvPr id="340" name="Google Shape;340;p45"/>
          <p:cNvPicPr preferRelativeResize="0"/>
          <p:nvPr/>
        </p:nvPicPr>
        <p:blipFill>
          <a:blip r:embed="rId4">
            <a:alphaModFix/>
          </a:blip>
          <a:stretch>
            <a:fillRect/>
          </a:stretch>
        </p:blipFill>
        <p:spPr>
          <a:xfrm>
            <a:off x="3788236" y="2571750"/>
            <a:ext cx="5355766" cy="2571750"/>
          </a:xfrm>
          <a:prstGeom prst="rect">
            <a:avLst/>
          </a:prstGeom>
          <a:noFill/>
          <a:ln>
            <a:noFill/>
          </a:ln>
        </p:spPr>
      </p:pic>
      <p:sp>
        <p:nvSpPr>
          <p:cNvPr id="341" name="Google Shape;341;p45"/>
          <p:cNvSpPr txBox="1"/>
          <p:nvPr/>
        </p:nvSpPr>
        <p:spPr>
          <a:xfrm>
            <a:off x="76450" y="2780800"/>
            <a:ext cx="3822900" cy="7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latin typeface="Average"/>
                <a:ea typeface="Average"/>
                <a:cs typeface="Average"/>
                <a:sym typeface="Average"/>
              </a:rPr>
              <a:t>IMP: You cannot add a route in the VPC route table to point directly to a DX connection, you need to add an entry pointing to the VGW</a:t>
            </a:r>
            <a:endParaRPr>
              <a:solidFill>
                <a:srgbClr val="00FFFF"/>
              </a:solidFill>
              <a:latin typeface="Average"/>
              <a:ea typeface="Average"/>
              <a:cs typeface="Average"/>
              <a:sym typeface="Averag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6"/>
          <p:cNvSpPr txBox="1"/>
          <p:nvPr>
            <p:ph type="title"/>
          </p:nvPr>
        </p:nvSpPr>
        <p:spPr>
          <a:xfrm>
            <a:off x="311700" y="1596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Multiple Data Center HA Network Connectivity</a:t>
            </a:r>
            <a:endParaRPr sz="1800"/>
          </a:p>
          <a:p>
            <a:pPr indent="0" lvl="0" marL="0" rtl="0" algn="l">
              <a:spcBef>
                <a:spcPts val="0"/>
              </a:spcBef>
              <a:spcAft>
                <a:spcPts val="0"/>
              </a:spcAft>
              <a:buNone/>
            </a:pPr>
            <a:r>
              <a:rPr lang="en" sz="1100" u="sng">
                <a:solidFill>
                  <a:schemeClr val="hlink"/>
                </a:solidFill>
                <a:latin typeface="Roboto Mono"/>
                <a:ea typeface="Roboto Mono"/>
                <a:cs typeface="Roboto Mono"/>
                <a:sym typeface="Roboto Mono"/>
                <a:hlinkClick r:id="rId3"/>
              </a:rPr>
              <a:t>https://aws.amazon.com/answers/networking/aws-multiple-data-center-ha-network-connectivity/</a:t>
            </a:r>
            <a:endParaRPr sz="1800">
              <a:latin typeface="Roboto Mono"/>
              <a:ea typeface="Roboto Mono"/>
              <a:cs typeface="Roboto Mono"/>
              <a:sym typeface="Roboto Mono"/>
            </a:endParaRPr>
          </a:p>
        </p:txBody>
      </p:sp>
      <p:sp>
        <p:nvSpPr>
          <p:cNvPr id="347" name="Google Shape;347;p46"/>
          <p:cNvSpPr txBox="1"/>
          <p:nvPr/>
        </p:nvSpPr>
        <p:spPr>
          <a:xfrm>
            <a:off x="228600" y="990600"/>
            <a:ext cx="84420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00FFFF"/>
                </a:solidFill>
                <a:latin typeface="Roboto Mono"/>
                <a:ea typeface="Roboto Mono"/>
                <a:cs typeface="Roboto Mono"/>
                <a:sym typeface="Roboto Mono"/>
              </a:rPr>
              <a:t>General best practices:</a:t>
            </a:r>
            <a:endParaRPr sz="1200">
              <a:solidFill>
                <a:srgbClr val="00FFFF"/>
              </a:solidFill>
              <a:latin typeface="Roboto Mono"/>
              <a:ea typeface="Roboto Mono"/>
              <a:cs typeface="Roboto Mono"/>
              <a:sym typeface="Roboto Mono"/>
            </a:endParaRPr>
          </a:p>
          <a:p>
            <a:pPr indent="-200659" lvl="0" marL="265176" rtl="0" algn="l">
              <a:lnSpc>
                <a:spcPct val="100000"/>
              </a:lnSpc>
              <a:spcBef>
                <a:spcPts val="1000"/>
              </a:spcBef>
              <a:spcAft>
                <a:spcPts val="0"/>
              </a:spcAft>
              <a:buClr>
                <a:srgbClr val="D9D9D9"/>
              </a:buClr>
              <a:buSzPts val="1000"/>
              <a:buFont typeface="Roboto Mono"/>
              <a:buChar char="●"/>
            </a:pPr>
            <a:r>
              <a:rPr lang="en" sz="1000">
                <a:solidFill>
                  <a:srgbClr val="00FF00"/>
                </a:solidFill>
                <a:latin typeface="Roboto Mono"/>
                <a:ea typeface="Roboto Mono"/>
                <a:cs typeface="Roboto Mono"/>
                <a:sym typeface="Roboto Mono"/>
              </a:rPr>
              <a:t>Leverage multiple dynamically routed</a:t>
            </a:r>
            <a:r>
              <a:rPr lang="en" sz="1000">
                <a:solidFill>
                  <a:srgbClr val="D9D9D9"/>
                </a:solidFill>
                <a:latin typeface="Roboto Mono"/>
                <a:ea typeface="Roboto Mono"/>
                <a:cs typeface="Roboto Mono"/>
                <a:sym typeface="Roboto Mono"/>
              </a:rPr>
              <a:t>, rather than statically routed, </a:t>
            </a:r>
            <a:r>
              <a:rPr lang="en" sz="1000">
                <a:solidFill>
                  <a:srgbClr val="00FF00"/>
                </a:solidFill>
                <a:latin typeface="Roboto Mono"/>
                <a:ea typeface="Roboto Mono"/>
                <a:cs typeface="Roboto Mono"/>
                <a:sym typeface="Roboto Mono"/>
              </a:rPr>
              <a:t>connections to AWS</a:t>
            </a:r>
            <a:r>
              <a:rPr lang="en" sz="1000">
                <a:solidFill>
                  <a:srgbClr val="D9D9D9"/>
                </a:solidFill>
                <a:latin typeface="Roboto Mono"/>
                <a:ea typeface="Roboto Mono"/>
                <a:cs typeface="Roboto Mono"/>
                <a:sym typeface="Roboto Mono"/>
              </a:rPr>
              <a:t>. This will allow remote connections to </a:t>
            </a:r>
            <a:r>
              <a:rPr lang="en" sz="1000">
                <a:solidFill>
                  <a:srgbClr val="00FF00"/>
                </a:solidFill>
                <a:latin typeface="Roboto Mono"/>
                <a:ea typeface="Roboto Mono"/>
                <a:cs typeface="Roboto Mono"/>
                <a:sym typeface="Roboto Mono"/>
              </a:rPr>
              <a:t>failover automatically</a:t>
            </a:r>
            <a:r>
              <a:rPr lang="en" sz="1000">
                <a:solidFill>
                  <a:srgbClr val="D9D9D9"/>
                </a:solidFill>
                <a:latin typeface="Roboto Mono"/>
                <a:ea typeface="Roboto Mono"/>
                <a:cs typeface="Roboto Mono"/>
                <a:sym typeface="Roboto Mono"/>
              </a:rPr>
              <a:t> between redundant connections. Dynamic routing also enables remote connections to </a:t>
            </a:r>
            <a:r>
              <a:rPr lang="en" sz="1000">
                <a:solidFill>
                  <a:srgbClr val="00FF00"/>
                </a:solidFill>
                <a:latin typeface="Roboto Mono"/>
                <a:ea typeface="Roboto Mono"/>
                <a:cs typeface="Roboto Mono"/>
                <a:sym typeface="Roboto Mono"/>
              </a:rPr>
              <a:t>automatically leverage available preferred routes</a:t>
            </a:r>
            <a:r>
              <a:rPr lang="en" sz="1000">
                <a:solidFill>
                  <a:srgbClr val="D9D9D9"/>
                </a:solidFill>
                <a:latin typeface="Roboto Mono"/>
                <a:ea typeface="Roboto Mono"/>
                <a:cs typeface="Roboto Mono"/>
                <a:sym typeface="Roboto Mono"/>
              </a:rPr>
              <a:t>, if applicable, to the on-premises network.</a:t>
            </a:r>
            <a:endParaRPr sz="1000">
              <a:solidFill>
                <a:srgbClr val="D9D9D9"/>
              </a:solidFill>
              <a:latin typeface="Roboto Mono"/>
              <a:ea typeface="Roboto Mono"/>
              <a:cs typeface="Roboto Mono"/>
              <a:sym typeface="Roboto Mono"/>
            </a:endParaRPr>
          </a:p>
          <a:p>
            <a:pPr indent="-200659" lvl="0" marL="265176" rtl="0" algn="l">
              <a:lnSpc>
                <a:spcPct val="100000"/>
              </a:lnSpc>
              <a:spcBef>
                <a:spcPts val="1000"/>
              </a:spcBef>
              <a:spcAft>
                <a:spcPts val="0"/>
              </a:spcAft>
              <a:buClr>
                <a:srgbClr val="D9D9D9"/>
              </a:buClr>
              <a:buSzPts val="1000"/>
              <a:buFont typeface="Roboto Mono"/>
              <a:buChar char="●"/>
            </a:pPr>
            <a:r>
              <a:rPr lang="en" sz="1000">
                <a:solidFill>
                  <a:srgbClr val="D9D9D9"/>
                </a:solidFill>
                <a:latin typeface="Roboto Mono"/>
                <a:ea typeface="Roboto Mono"/>
                <a:cs typeface="Roboto Mono"/>
                <a:sym typeface="Roboto Mono"/>
              </a:rPr>
              <a:t>When selecting AWS Direct Connect network service providers, </a:t>
            </a:r>
            <a:r>
              <a:rPr lang="en" sz="1000">
                <a:solidFill>
                  <a:srgbClr val="00FF00"/>
                </a:solidFill>
                <a:latin typeface="Roboto Mono"/>
                <a:ea typeface="Roboto Mono"/>
                <a:cs typeface="Roboto Mono"/>
                <a:sym typeface="Roboto Mono"/>
              </a:rPr>
              <a:t>consider a dual-vendor ISP approach</a:t>
            </a:r>
            <a:r>
              <a:rPr lang="en" sz="1000">
                <a:solidFill>
                  <a:srgbClr val="D9D9D9"/>
                </a:solidFill>
                <a:latin typeface="Roboto Mono"/>
                <a:ea typeface="Roboto Mono"/>
                <a:cs typeface="Roboto Mono"/>
                <a:sym typeface="Roboto Mono"/>
              </a:rPr>
              <a:t>, if financially feasible, to ensure private network diversity.</a:t>
            </a:r>
            <a:endParaRPr sz="1000">
              <a:solidFill>
                <a:srgbClr val="D9D9D9"/>
              </a:solidFill>
              <a:latin typeface="Roboto Mono"/>
              <a:ea typeface="Roboto Mono"/>
              <a:cs typeface="Roboto Mono"/>
              <a:sym typeface="Roboto Mono"/>
            </a:endParaRPr>
          </a:p>
          <a:p>
            <a:pPr indent="-200659" lvl="0" marL="265176" rtl="0" algn="l">
              <a:lnSpc>
                <a:spcPct val="100000"/>
              </a:lnSpc>
              <a:spcBef>
                <a:spcPts val="1000"/>
              </a:spcBef>
              <a:spcAft>
                <a:spcPts val="0"/>
              </a:spcAft>
              <a:buClr>
                <a:srgbClr val="D9D9D9"/>
              </a:buClr>
              <a:buSzPts val="1000"/>
              <a:buFont typeface="Roboto Mono"/>
              <a:buChar char="●"/>
            </a:pPr>
            <a:r>
              <a:rPr lang="en" sz="1000">
                <a:solidFill>
                  <a:srgbClr val="00FF00"/>
                </a:solidFill>
                <a:latin typeface="Roboto Mono"/>
                <a:ea typeface="Roboto Mono"/>
                <a:cs typeface="Roboto Mono"/>
                <a:sym typeface="Roboto Mono"/>
              </a:rPr>
              <a:t>Leverage more specific BGP route advertisements or BGP AS-path prepending</a:t>
            </a:r>
            <a:r>
              <a:rPr lang="en" sz="1000">
                <a:solidFill>
                  <a:srgbClr val="D9D9D9"/>
                </a:solidFill>
                <a:latin typeface="Roboto Mono"/>
                <a:ea typeface="Roboto Mono"/>
                <a:cs typeface="Roboto Mono"/>
                <a:sym typeface="Roboto Mono"/>
              </a:rPr>
              <a:t> to ensure AWS uses the most efficient routes to send traffic to your remote data centers.</a:t>
            </a:r>
            <a:endParaRPr sz="1000">
              <a:solidFill>
                <a:srgbClr val="D9D9D9"/>
              </a:solidFill>
              <a:latin typeface="Roboto Mono"/>
              <a:ea typeface="Roboto Mono"/>
              <a:cs typeface="Roboto Mono"/>
              <a:sym typeface="Roboto Mono"/>
            </a:endParaRPr>
          </a:p>
          <a:p>
            <a:pPr indent="-200659" lvl="0" marL="265176" rtl="0" algn="l">
              <a:lnSpc>
                <a:spcPct val="100000"/>
              </a:lnSpc>
              <a:spcBef>
                <a:spcPts val="1000"/>
              </a:spcBef>
              <a:spcAft>
                <a:spcPts val="1000"/>
              </a:spcAft>
              <a:buClr>
                <a:srgbClr val="D9D9D9"/>
              </a:buClr>
              <a:buSzPts val="1000"/>
              <a:buFont typeface="Roboto Mono"/>
              <a:buChar char="●"/>
            </a:pPr>
            <a:r>
              <a:rPr lang="en" sz="1000">
                <a:solidFill>
                  <a:srgbClr val="00FF00"/>
                </a:solidFill>
                <a:latin typeface="Roboto Mono"/>
                <a:ea typeface="Roboto Mono"/>
                <a:cs typeface="Roboto Mono"/>
                <a:sym typeface="Roboto Mono"/>
              </a:rPr>
              <a:t>Provision sufficient network capacity</a:t>
            </a:r>
            <a:r>
              <a:rPr lang="en" sz="1000">
                <a:solidFill>
                  <a:srgbClr val="D9D9D9"/>
                </a:solidFill>
                <a:latin typeface="Roboto Mono"/>
                <a:ea typeface="Roboto Mono"/>
                <a:cs typeface="Roboto Mono"/>
                <a:sym typeface="Roboto Mono"/>
              </a:rPr>
              <a:t> to ensure that the failure of one network connection does not overwhelm and degrade redundant connections.</a:t>
            </a:r>
            <a:endParaRPr sz="1000">
              <a:solidFill>
                <a:srgbClr val="D9D9D9"/>
              </a:solidFill>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2CC"/>
        </a:solidFill>
      </p:bgPr>
    </p:bg>
    <p:spTree>
      <p:nvGrpSpPr>
        <p:cNvPr id="351" name="Shape 351"/>
        <p:cNvGrpSpPr/>
        <p:nvPr/>
      </p:nvGrpSpPr>
      <p:grpSpPr>
        <a:xfrm>
          <a:off x="0" y="0"/>
          <a:ext cx="0" cy="0"/>
          <a:chOff x="0" y="0"/>
          <a:chExt cx="0" cy="0"/>
        </a:xfrm>
      </p:grpSpPr>
      <p:sp>
        <p:nvSpPr>
          <p:cNvPr id="352" name="Google Shape;352;p47"/>
          <p:cNvSpPr txBox="1"/>
          <p:nvPr>
            <p:ph type="title"/>
          </p:nvPr>
        </p:nvSpPr>
        <p:spPr>
          <a:xfrm>
            <a:off x="311700" y="312075"/>
            <a:ext cx="7977600" cy="64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4A86E8"/>
                </a:solidFill>
              </a:rPr>
              <a:t>Multiple Data Center HA Network Connectivity - </a:t>
            </a:r>
            <a:endParaRPr sz="1800">
              <a:solidFill>
                <a:srgbClr val="4A86E8"/>
              </a:solidFill>
            </a:endParaRPr>
          </a:p>
          <a:p>
            <a:pPr indent="0" lvl="0" marL="0" rtl="0" algn="l">
              <a:spcBef>
                <a:spcPts val="0"/>
              </a:spcBef>
              <a:spcAft>
                <a:spcPts val="0"/>
              </a:spcAft>
              <a:buNone/>
            </a:pPr>
            <a:r>
              <a:rPr lang="en" sz="1800">
                <a:solidFill>
                  <a:srgbClr val="4A86E8"/>
                </a:solidFill>
                <a:latin typeface="Roboto Mono"/>
                <a:ea typeface="Roboto Mono"/>
                <a:cs typeface="Roboto Mono"/>
                <a:sym typeface="Roboto Mono"/>
              </a:rPr>
              <a:t>1:Redundant Active/Active VPN Connections</a:t>
            </a:r>
            <a:endParaRPr sz="1800">
              <a:solidFill>
                <a:srgbClr val="4A86E8"/>
              </a:solidFill>
              <a:latin typeface="Roboto Mono"/>
              <a:ea typeface="Roboto Mono"/>
              <a:cs typeface="Roboto Mono"/>
              <a:sym typeface="Roboto Mono"/>
            </a:endParaRPr>
          </a:p>
          <a:p>
            <a:pPr indent="0" lvl="0" marL="0" rtl="0" algn="l">
              <a:spcBef>
                <a:spcPts val="0"/>
              </a:spcBef>
              <a:spcAft>
                <a:spcPts val="0"/>
              </a:spcAft>
              <a:buNone/>
            </a:pPr>
            <a:r>
              <a:rPr lang="en" sz="1100" u="sng">
                <a:solidFill>
                  <a:srgbClr val="4A86E8"/>
                </a:solidFill>
                <a:latin typeface="Roboto Mono"/>
                <a:ea typeface="Roboto Mono"/>
                <a:cs typeface="Roboto Mono"/>
                <a:sym typeface="Roboto Mono"/>
                <a:hlinkClick r:id="rId3"/>
              </a:rPr>
              <a:t>https://aws.amazon.com/answers/networking/aws-multiple-data-center-ha-network-connectivity/</a:t>
            </a:r>
            <a:endParaRPr sz="1800">
              <a:solidFill>
                <a:srgbClr val="4A86E8"/>
              </a:solidFill>
              <a:latin typeface="Roboto Mono"/>
              <a:ea typeface="Roboto Mono"/>
              <a:cs typeface="Roboto Mono"/>
              <a:sym typeface="Roboto Mono"/>
            </a:endParaRPr>
          </a:p>
        </p:txBody>
      </p:sp>
      <p:pic>
        <p:nvPicPr>
          <p:cNvPr id="353" name="Google Shape;353;p47"/>
          <p:cNvPicPr preferRelativeResize="0"/>
          <p:nvPr/>
        </p:nvPicPr>
        <p:blipFill>
          <a:blip r:embed="rId4">
            <a:alphaModFix/>
          </a:blip>
          <a:stretch>
            <a:fillRect/>
          </a:stretch>
        </p:blipFill>
        <p:spPr>
          <a:xfrm>
            <a:off x="5508525" y="1009975"/>
            <a:ext cx="3502174" cy="1930100"/>
          </a:xfrm>
          <a:prstGeom prst="rect">
            <a:avLst/>
          </a:prstGeom>
          <a:noFill/>
          <a:ln>
            <a:noFill/>
          </a:ln>
          <a:effectLst>
            <a:outerShdw blurRad="57150" rotWithShape="0" algn="bl" dir="5400000" dist="19050">
              <a:srgbClr val="000000">
                <a:alpha val="50000"/>
              </a:srgbClr>
            </a:outerShdw>
          </a:effectLst>
        </p:spPr>
      </p:pic>
      <p:sp>
        <p:nvSpPr>
          <p:cNvPr id="354" name="Google Shape;354;p47"/>
          <p:cNvSpPr txBox="1"/>
          <p:nvPr/>
        </p:nvSpPr>
        <p:spPr>
          <a:xfrm>
            <a:off x="84675" y="914400"/>
            <a:ext cx="54237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1C4587"/>
                </a:solidFill>
                <a:latin typeface="Roboto Mono"/>
                <a:ea typeface="Roboto Mono"/>
                <a:cs typeface="Roboto Mono"/>
                <a:sym typeface="Roboto Mono"/>
              </a:rPr>
              <a:t>Setup:</a:t>
            </a:r>
            <a:endParaRPr b="1" sz="1200">
              <a:solidFill>
                <a:srgbClr val="1C4587"/>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1C4587"/>
                </a:solidFill>
                <a:latin typeface="Roboto Mono"/>
                <a:ea typeface="Roboto Mono"/>
                <a:cs typeface="Roboto Mono"/>
                <a:sym typeface="Roboto Mono"/>
              </a:rPr>
              <a:t>The best practice for making VPN connections highly available is to use redundant </a:t>
            </a:r>
            <a:r>
              <a:rPr lang="en" sz="1000">
                <a:solidFill>
                  <a:srgbClr val="1C4587"/>
                </a:solidFill>
                <a:latin typeface="Roboto Mono"/>
                <a:ea typeface="Roboto Mono"/>
                <a:cs typeface="Roboto Mono"/>
                <a:sym typeface="Roboto Mono"/>
              </a:rPr>
              <a:t>CG</a:t>
            </a:r>
            <a:r>
              <a:rPr lang="en" sz="1000">
                <a:solidFill>
                  <a:srgbClr val="1C4587"/>
                </a:solidFill>
                <a:latin typeface="Roboto Mono"/>
                <a:ea typeface="Roboto Mono"/>
                <a:cs typeface="Roboto Mono"/>
                <a:sym typeface="Roboto Mono"/>
              </a:rPr>
              <a:t>s and dynamic routing for automatic failover between AWS and customer VPN endpoints.</a:t>
            </a:r>
            <a:endParaRPr sz="1000">
              <a:solidFill>
                <a:srgbClr val="1C4587"/>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1C4587"/>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C4587"/>
                </a:solidFill>
                <a:latin typeface="Roboto Mono"/>
                <a:ea typeface="Roboto Mono"/>
                <a:cs typeface="Roboto Mono"/>
                <a:sym typeface="Roboto Mono"/>
              </a:rPr>
              <a:t>Configuration details:</a:t>
            </a:r>
            <a:endParaRPr b="1" sz="1200">
              <a:solidFill>
                <a:srgbClr val="1C4587"/>
              </a:solidFill>
              <a:latin typeface="Roboto Mono"/>
              <a:ea typeface="Roboto Mono"/>
              <a:cs typeface="Roboto Mono"/>
              <a:sym typeface="Roboto Mono"/>
            </a:endParaRPr>
          </a:p>
          <a:p>
            <a:pPr indent="-102870" lvl="0" marL="91440" rtl="0" algn="l">
              <a:spcBef>
                <a:spcPts val="0"/>
              </a:spcBef>
              <a:spcAft>
                <a:spcPts val="0"/>
              </a:spcAft>
              <a:buClr>
                <a:srgbClr val="333333"/>
              </a:buClr>
              <a:buSzPts val="900"/>
              <a:buFont typeface="Roboto Mono"/>
              <a:buChar char="●"/>
            </a:pPr>
            <a:r>
              <a:rPr lang="en" sz="900">
                <a:solidFill>
                  <a:srgbClr val="333333"/>
                </a:solidFill>
                <a:highlight>
                  <a:srgbClr val="FFFFFF"/>
                </a:highlight>
                <a:latin typeface="Roboto Mono"/>
                <a:ea typeface="Roboto Mono"/>
                <a:cs typeface="Roboto Mono"/>
                <a:sym typeface="Roboto Mono"/>
              </a:rPr>
              <a:t>Setup 4 fully meshed, dynamically routed IPsec tunnels between both VGW endpoints and two CGs.</a:t>
            </a:r>
            <a:endParaRPr sz="900">
              <a:solidFill>
                <a:srgbClr val="333333"/>
              </a:solidFill>
              <a:highlight>
                <a:srgbClr val="FFFFFF"/>
              </a:highlight>
              <a:latin typeface="Roboto Mono"/>
              <a:ea typeface="Roboto Mono"/>
              <a:cs typeface="Roboto Mono"/>
              <a:sym typeface="Roboto Mono"/>
            </a:endParaRPr>
          </a:p>
          <a:p>
            <a:pPr indent="-102870" lvl="0" marL="91440" rtl="0" algn="l">
              <a:spcBef>
                <a:spcPts val="1000"/>
              </a:spcBef>
              <a:spcAft>
                <a:spcPts val="0"/>
              </a:spcAft>
              <a:buClr>
                <a:srgbClr val="333333"/>
              </a:buClr>
              <a:buSzPts val="900"/>
              <a:buFont typeface="Roboto Mono"/>
              <a:buChar char="●"/>
            </a:pPr>
            <a:r>
              <a:rPr lang="en" sz="900">
                <a:solidFill>
                  <a:srgbClr val="333333"/>
                </a:solidFill>
                <a:highlight>
                  <a:srgbClr val="FFFFFF"/>
                </a:highlight>
                <a:latin typeface="Roboto Mono"/>
                <a:ea typeface="Roboto Mono"/>
                <a:cs typeface="Roboto Mono"/>
                <a:sym typeface="Roboto Mono"/>
              </a:rPr>
              <a:t>The VGW will prefer to send 10.0.0.0/16 traffic to DC1 through CG1, and only reroute this traffic through DC2 if the connection to DC1 is down. Likewise, 10.1.0.0/16 traffic will prefer the VPN connection originating from DC2</a:t>
            </a:r>
            <a:endParaRPr sz="900">
              <a:solidFill>
                <a:srgbClr val="333333"/>
              </a:solidFill>
              <a:highlight>
                <a:srgbClr val="FFFFFF"/>
              </a:highlight>
              <a:latin typeface="Roboto Mono"/>
              <a:ea typeface="Roboto Mono"/>
              <a:cs typeface="Roboto Mono"/>
              <a:sym typeface="Roboto Mono"/>
            </a:endParaRPr>
          </a:p>
          <a:p>
            <a:pPr indent="0" lvl="0" marL="457200" rtl="0" algn="l">
              <a:spcBef>
                <a:spcPts val="1000"/>
              </a:spcBef>
              <a:spcAft>
                <a:spcPts val="0"/>
              </a:spcAft>
              <a:buNone/>
            </a:pPr>
            <a:r>
              <a:t/>
            </a:r>
            <a:endParaRPr sz="1000">
              <a:solidFill>
                <a:srgbClr val="333333"/>
              </a:solidFill>
              <a:highlight>
                <a:srgbClr val="FFFFFF"/>
              </a:highlight>
              <a:latin typeface="Roboto Mono"/>
              <a:ea typeface="Roboto Mono"/>
              <a:cs typeface="Roboto Mono"/>
              <a:sym typeface="Roboto Mono"/>
            </a:endParaRPr>
          </a:p>
          <a:p>
            <a:pPr indent="0" lvl="0" marL="0" rtl="0" algn="l">
              <a:spcBef>
                <a:spcPts val="1000"/>
              </a:spcBef>
              <a:spcAft>
                <a:spcPts val="1000"/>
              </a:spcAft>
              <a:buNone/>
            </a:pPr>
            <a:r>
              <a:t/>
            </a:r>
            <a:endParaRPr b="1" sz="1000">
              <a:solidFill>
                <a:srgbClr val="1C4587"/>
              </a:solidFill>
              <a:latin typeface="Roboto Mono"/>
              <a:ea typeface="Roboto Mono"/>
              <a:cs typeface="Roboto Mono"/>
              <a:sym typeface="Roboto Mono"/>
            </a:endParaRPr>
          </a:p>
        </p:txBody>
      </p:sp>
      <p:sp>
        <p:nvSpPr>
          <p:cNvPr id="355" name="Google Shape;355;p47"/>
          <p:cNvSpPr txBox="1"/>
          <p:nvPr/>
        </p:nvSpPr>
        <p:spPr>
          <a:xfrm>
            <a:off x="76200" y="2895600"/>
            <a:ext cx="8934600" cy="11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latin typeface="Roboto Mono"/>
                <a:ea typeface="Roboto Mono"/>
                <a:cs typeface="Roboto Mono"/>
                <a:sym typeface="Roboto Mono"/>
              </a:rPr>
              <a:t>AWS recommends using one of the following approaches for communicating these route preferences:</a:t>
            </a:r>
            <a:endParaRPr sz="1000">
              <a:solidFill>
                <a:srgbClr val="333333"/>
              </a:solidFill>
              <a:latin typeface="Roboto Mono"/>
              <a:ea typeface="Roboto Mono"/>
              <a:cs typeface="Roboto Mono"/>
              <a:sym typeface="Roboto Mono"/>
            </a:endParaRPr>
          </a:p>
          <a:p>
            <a:pPr indent="-102870" lvl="0" marL="274320" rtl="0" algn="l">
              <a:lnSpc>
                <a:spcPct val="100000"/>
              </a:lnSpc>
              <a:spcBef>
                <a:spcPts val="0"/>
              </a:spcBef>
              <a:spcAft>
                <a:spcPts val="0"/>
              </a:spcAft>
              <a:buClr>
                <a:srgbClr val="333333"/>
              </a:buClr>
              <a:buSzPts val="900"/>
              <a:buFont typeface="Roboto Mono"/>
              <a:buAutoNum type="arabicPeriod"/>
            </a:pPr>
            <a:r>
              <a:rPr b="1" lang="en" sz="900">
                <a:solidFill>
                  <a:srgbClr val="0000FF"/>
                </a:solidFill>
                <a:latin typeface="Roboto Mono"/>
                <a:ea typeface="Roboto Mono"/>
                <a:cs typeface="Roboto Mono"/>
                <a:sym typeface="Roboto Mono"/>
              </a:rPr>
              <a:t>More specific routes:</a:t>
            </a:r>
            <a:r>
              <a:rPr lang="en" sz="900">
                <a:solidFill>
                  <a:srgbClr val="333333"/>
                </a:solidFill>
                <a:latin typeface="Roboto Mono"/>
                <a:ea typeface="Roboto Mono"/>
                <a:cs typeface="Roboto Mono"/>
                <a:sym typeface="Roboto Mono"/>
              </a:rPr>
              <a:t> </a:t>
            </a:r>
            <a:r>
              <a:rPr lang="en" sz="800">
                <a:solidFill>
                  <a:srgbClr val="333333"/>
                </a:solidFill>
                <a:latin typeface="Roboto Mono"/>
                <a:ea typeface="Roboto Mono"/>
                <a:cs typeface="Roboto Mono"/>
                <a:sym typeface="Roboto Mono"/>
              </a:rPr>
              <a:t>With this approach, both CG 1 and CG 2 advertise a </a:t>
            </a:r>
            <a:r>
              <a:rPr b="1" lang="en" sz="800">
                <a:solidFill>
                  <a:srgbClr val="333333"/>
                </a:solidFill>
                <a:latin typeface="Roboto Mono"/>
                <a:ea typeface="Roboto Mono"/>
                <a:cs typeface="Roboto Mono"/>
                <a:sym typeface="Roboto Mono"/>
              </a:rPr>
              <a:t>summary route of 10.0.0.0/15</a:t>
            </a:r>
            <a:r>
              <a:rPr lang="en" sz="800">
                <a:solidFill>
                  <a:srgbClr val="333333"/>
                </a:solidFill>
                <a:latin typeface="Roboto Mono"/>
                <a:ea typeface="Roboto Mono"/>
                <a:cs typeface="Roboto Mono"/>
                <a:sym typeface="Roboto Mono"/>
              </a:rPr>
              <a:t>. In addition, CG 1 advertises 10.0.0.0/16 and CG 2 advertises 10.1.0.0/16. AWS will use the more specific routes to send traffic to the appropriate data center, and will fail back to the other data center following the summarized route if the more specific route becomes temporarily unavailable.</a:t>
            </a:r>
            <a:endParaRPr sz="800">
              <a:solidFill>
                <a:srgbClr val="333333"/>
              </a:solidFill>
              <a:latin typeface="Roboto Mono"/>
              <a:ea typeface="Roboto Mono"/>
              <a:cs typeface="Roboto Mono"/>
              <a:sym typeface="Roboto Mono"/>
            </a:endParaRPr>
          </a:p>
          <a:p>
            <a:pPr indent="-102870" lvl="0" marL="274320" rtl="0" algn="l">
              <a:lnSpc>
                <a:spcPct val="100000"/>
              </a:lnSpc>
              <a:spcBef>
                <a:spcPts val="1000"/>
              </a:spcBef>
              <a:spcAft>
                <a:spcPts val="1000"/>
              </a:spcAft>
              <a:buClr>
                <a:srgbClr val="333333"/>
              </a:buClr>
              <a:buSzPts val="900"/>
              <a:buFont typeface="Roboto Mono"/>
              <a:buAutoNum type="arabicPeriod"/>
            </a:pPr>
            <a:r>
              <a:rPr b="1" lang="en" sz="900">
                <a:solidFill>
                  <a:srgbClr val="0000FF"/>
                </a:solidFill>
                <a:latin typeface="Roboto Mono"/>
                <a:ea typeface="Roboto Mono"/>
                <a:cs typeface="Roboto Mono"/>
                <a:sym typeface="Roboto Mono"/>
              </a:rPr>
              <a:t>AS-path prepending:</a:t>
            </a:r>
            <a:r>
              <a:rPr lang="en" sz="900">
                <a:solidFill>
                  <a:srgbClr val="333333"/>
                </a:solidFill>
                <a:latin typeface="Roboto Mono"/>
                <a:ea typeface="Roboto Mono"/>
                <a:cs typeface="Roboto Mono"/>
                <a:sym typeface="Roboto Mono"/>
              </a:rPr>
              <a:t> </a:t>
            </a:r>
            <a:r>
              <a:rPr lang="en" sz="800">
                <a:solidFill>
                  <a:srgbClr val="333333"/>
                </a:solidFill>
                <a:latin typeface="Roboto Mono"/>
                <a:ea typeface="Roboto Mono"/>
                <a:cs typeface="Roboto Mono"/>
                <a:sym typeface="Roboto Mono"/>
              </a:rPr>
              <a:t>With this approach, both CG 1 and CG 2 advertise 10.0.0.0/16 and 10.1.0.0/16. However, CG 1 uses AS-path prepending when advertising the 10.1.0.0/16 network to make this route less preferred. Likewise, CG 2 uses AS-path prepending when advertising the 10.0.0.0/16 network to make this route less preferred. AWS will use the preferred routes to send traffic to the appropriate data center, and will fail back to the other data center following the less preferred routes when necessary. If your organization already leverages AS-path prepending for influencing route preferences, then the latter approach will likely align more closely with your existing routing policies. </a:t>
            </a:r>
            <a:endParaRPr b="1" sz="800">
              <a:solidFill>
                <a:srgbClr val="333333"/>
              </a:solidFill>
              <a:latin typeface="Roboto Mono"/>
              <a:ea typeface="Roboto Mono"/>
              <a:cs typeface="Roboto Mono"/>
              <a:sym typeface="Roboto Mono"/>
            </a:endParaRPr>
          </a:p>
        </p:txBody>
      </p:sp>
      <p:sp>
        <p:nvSpPr>
          <p:cNvPr id="356" name="Google Shape;356;p47"/>
          <p:cNvSpPr txBox="1"/>
          <p:nvPr/>
        </p:nvSpPr>
        <p:spPr>
          <a:xfrm>
            <a:off x="304800" y="4456475"/>
            <a:ext cx="8595000" cy="6075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333333"/>
                </a:solidFill>
                <a:latin typeface="Roboto Mono"/>
                <a:ea typeface="Roboto Mono"/>
                <a:cs typeface="Roboto Mono"/>
                <a:sym typeface="Roboto Mono"/>
              </a:rPr>
              <a:t>This configuration relies on the Internet to carry traffic between on-premises networks and VPC. Although AWS leverages multiple Internet Service Providers (ISPs), and even if the customer leverages multiple ISPs, an Internet service disruption can still affect the availability of VPN network connectivity due to the interdependence of ISPs and Internet routing. </a:t>
            </a:r>
            <a:r>
              <a:rPr b="1" lang="en" sz="800">
                <a:solidFill>
                  <a:srgbClr val="333333"/>
                </a:solidFill>
                <a:latin typeface="Roboto Mono"/>
                <a:ea typeface="Roboto Mono"/>
                <a:cs typeface="Roboto Mono"/>
                <a:sym typeface="Roboto Mono"/>
              </a:rPr>
              <a:t>The only way to control the exact network path of your traffic is to provision private network connectivity with AWS Direct Connect </a:t>
            </a:r>
            <a:endParaRPr/>
          </a:p>
        </p:txBody>
      </p:sp>
      <p:pic>
        <p:nvPicPr>
          <p:cNvPr id="357" name="Google Shape;357;p47"/>
          <p:cNvPicPr preferRelativeResize="0"/>
          <p:nvPr/>
        </p:nvPicPr>
        <p:blipFill>
          <a:blip r:embed="rId5">
            <a:alphaModFix/>
          </a:blip>
          <a:stretch>
            <a:fillRect/>
          </a:stretch>
        </p:blipFill>
        <p:spPr>
          <a:xfrm>
            <a:off x="84675" y="4288500"/>
            <a:ext cx="363525" cy="363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2CC"/>
        </a:solidFill>
      </p:bgPr>
    </p:bg>
    <p:spTree>
      <p:nvGrpSpPr>
        <p:cNvPr id="361" name="Shape 361"/>
        <p:cNvGrpSpPr/>
        <p:nvPr/>
      </p:nvGrpSpPr>
      <p:grpSpPr>
        <a:xfrm>
          <a:off x="0" y="0"/>
          <a:ext cx="0" cy="0"/>
          <a:chOff x="0" y="0"/>
          <a:chExt cx="0" cy="0"/>
        </a:xfrm>
      </p:grpSpPr>
      <p:sp>
        <p:nvSpPr>
          <p:cNvPr id="362" name="Google Shape;362;p48"/>
          <p:cNvSpPr txBox="1"/>
          <p:nvPr>
            <p:ph type="title"/>
          </p:nvPr>
        </p:nvSpPr>
        <p:spPr>
          <a:xfrm>
            <a:off x="311700" y="312075"/>
            <a:ext cx="7977600" cy="64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4A86E8"/>
                </a:solidFill>
              </a:rPr>
              <a:t>Multiple Data Center HA Network Connectivity - </a:t>
            </a:r>
            <a:endParaRPr sz="1800">
              <a:solidFill>
                <a:srgbClr val="4A86E8"/>
              </a:solidFill>
            </a:endParaRPr>
          </a:p>
          <a:p>
            <a:pPr indent="0" lvl="0" marL="0" rtl="0" algn="l">
              <a:lnSpc>
                <a:spcPct val="100000"/>
              </a:lnSpc>
              <a:spcBef>
                <a:spcPts val="0"/>
              </a:spcBef>
              <a:spcAft>
                <a:spcPts val="0"/>
              </a:spcAft>
              <a:buNone/>
            </a:pPr>
            <a:r>
              <a:rPr lang="en" sz="1800">
                <a:solidFill>
                  <a:srgbClr val="4A86E8"/>
                </a:solidFill>
                <a:latin typeface="Roboto Mono"/>
                <a:ea typeface="Roboto Mono"/>
                <a:cs typeface="Roboto Mono"/>
                <a:sym typeface="Roboto Mono"/>
              </a:rPr>
              <a:t>2:Redundant Active/Active AWS Direct Connect Connections</a:t>
            </a:r>
            <a:endParaRPr sz="1800">
              <a:solidFill>
                <a:srgbClr val="4A86E8"/>
              </a:solidFill>
              <a:latin typeface="Roboto Mono"/>
              <a:ea typeface="Roboto Mono"/>
              <a:cs typeface="Roboto Mono"/>
              <a:sym typeface="Roboto Mono"/>
            </a:endParaRPr>
          </a:p>
          <a:p>
            <a:pPr indent="0" lvl="0" marL="0" rtl="0" algn="l">
              <a:spcBef>
                <a:spcPts val="0"/>
              </a:spcBef>
              <a:spcAft>
                <a:spcPts val="0"/>
              </a:spcAft>
              <a:buNone/>
            </a:pPr>
            <a:r>
              <a:rPr lang="en" sz="1100" u="sng">
                <a:solidFill>
                  <a:srgbClr val="4A86E8"/>
                </a:solidFill>
                <a:latin typeface="Roboto Mono"/>
                <a:ea typeface="Roboto Mono"/>
                <a:cs typeface="Roboto Mono"/>
                <a:sym typeface="Roboto Mono"/>
                <a:hlinkClick r:id="rId3"/>
              </a:rPr>
              <a:t>https://aws.amazon.com/answers/networking/aws-multiple-data-center-ha-network-connectivity/</a:t>
            </a:r>
            <a:endParaRPr sz="1800">
              <a:solidFill>
                <a:srgbClr val="4A86E8"/>
              </a:solidFill>
              <a:latin typeface="Roboto Mono"/>
              <a:ea typeface="Roboto Mono"/>
              <a:cs typeface="Roboto Mono"/>
              <a:sym typeface="Roboto Mono"/>
            </a:endParaRPr>
          </a:p>
        </p:txBody>
      </p:sp>
      <p:pic>
        <p:nvPicPr>
          <p:cNvPr id="363" name="Google Shape;363;p48"/>
          <p:cNvPicPr preferRelativeResize="0"/>
          <p:nvPr/>
        </p:nvPicPr>
        <p:blipFill>
          <a:blip r:embed="rId4">
            <a:alphaModFix/>
          </a:blip>
          <a:stretch>
            <a:fillRect/>
          </a:stretch>
        </p:blipFill>
        <p:spPr>
          <a:xfrm>
            <a:off x="5880650" y="959175"/>
            <a:ext cx="3263351" cy="1722325"/>
          </a:xfrm>
          <a:prstGeom prst="rect">
            <a:avLst/>
          </a:prstGeom>
          <a:noFill/>
          <a:ln>
            <a:noFill/>
          </a:ln>
        </p:spPr>
      </p:pic>
      <p:sp>
        <p:nvSpPr>
          <p:cNvPr id="364" name="Google Shape;364;p48"/>
          <p:cNvSpPr txBox="1"/>
          <p:nvPr/>
        </p:nvSpPr>
        <p:spPr>
          <a:xfrm>
            <a:off x="152400" y="914400"/>
            <a:ext cx="5728200" cy="21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1C4587"/>
                </a:solidFill>
                <a:latin typeface="Roboto Mono"/>
                <a:ea typeface="Roboto Mono"/>
                <a:cs typeface="Roboto Mono"/>
                <a:sym typeface="Roboto Mono"/>
              </a:rPr>
              <a:t>Setup:</a:t>
            </a:r>
            <a:endParaRPr b="1" sz="1200">
              <a:solidFill>
                <a:srgbClr val="1C4587"/>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33333"/>
                </a:solidFill>
                <a:highlight>
                  <a:srgbClr val="FFFFFF"/>
                </a:highlight>
                <a:latin typeface="Roboto Mono"/>
                <a:ea typeface="Roboto Mono"/>
                <a:cs typeface="Roboto Mono"/>
                <a:sym typeface="Roboto Mono"/>
              </a:rPr>
              <a:t>Use AWS Direct Connect to reduce network costs, increase bandwidth throughput, or provide a more consistent network experience than Internet-based connections. Because each dedicated, physical connection is in one AWS Direct Connect location, multiple dynamically routed AWS Direct Connect connections are necessary to achieve high availability. Architectures with the highest levels of availability will leverage different AWS Direct Connect partner networks to ensure network-provider redundancy. </a:t>
            </a:r>
            <a:endParaRPr sz="800">
              <a:solidFill>
                <a:srgbClr val="1C4587"/>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1C4587"/>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C4587"/>
                </a:solidFill>
                <a:latin typeface="Roboto Mono"/>
                <a:ea typeface="Roboto Mono"/>
                <a:cs typeface="Roboto Mono"/>
                <a:sym typeface="Roboto Mono"/>
              </a:rPr>
              <a:t>Configuration details:</a:t>
            </a:r>
            <a:endParaRPr b="1" sz="1200">
              <a:solidFill>
                <a:srgbClr val="1C4587"/>
              </a:solidFill>
              <a:latin typeface="Roboto Mono"/>
              <a:ea typeface="Roboto Mono"/>
              <a:cs typeface="Roboto Mono"/>
              <a:sym typeface="Roboto Mono"/>
            </a:endParaRPr>
          </a:p>
          <a:p>
            <a:pPr indent="-102870" lvl="0" marL="91440" marR="0" rtl="0" algn="l">
              <a:lnSpc>
                <a:spcPct val="100000"/>
              </a:lnSpc>
              <a:spcBef>
                <a:spcPts val="0"/>
              </a:spcBef>
              <a:spcAft>
                <a:spcPts val="0"/>
              </a:spcAft>
              <a:buClr>
                <a:srgbClr val="333333"/>
              </a:buClr>
              <a:buSzPts val="900"/>
              <a:buFont typeface="Roboto Mono"/>
              <a:buChar char="●"/>
            </a:pPr>
            <a:r>
              <a:rPr lang="en" sz="900">
                <a:solidFill>
                  <a:srgbClr val="333333"/>
                </a:solidFill>
                <a:highlight>
                  <a:srgbClr val="FFFFFF"/>
                </a:highlight>
                <a:latin typeface="Roboto Mono"/>
                <a:ea typeface="Roboto Mono"/>
                <a:cs typeface="Roboto Mono"/>
                <a:sym typeface="Roboto Mono"/>
              </a:rPr>
              <a:t>Setup AWS Direct Connect connections to separate AWS Direct Connect routers in two locations from two independently configured customer devices. </a:t>
            </a:r>
            <a:endParaRPr sz="900">
              <a:solidFill>
                <a:srgbClr val="333333"/>
              </a:solidFill>
              <a:highlight>
                <a:srgbClr val="FFFFFF"/>
              </a:highlight>
              <a:latin typeface="Roboto Mono"/>
              <a:ea typeface="Roboto Mono"/>
              <a:cs typeface="Roboto Mono"/>
              <a:sym typeface="Roboto Mono"/>
            </a:endParaRPr>
          </a:p>
          <a:p>
            <a:pPr indent="-102870" lvl="0" marL="91440" marR="0" rtl="0" algn="l">
              <a:lnSpc>
                <a:spcPct val="100000"/>
              </a:lnSpc>
              <a:spcBef>
                <a:spcPts val="1000"/>
              </a:spcBef>
              <a:spcAft>
                <a:spcPts val="1000"/>
              </a:spcAft>
              <a:buClr>
                <a:srgbClr val="333333"/>
              </a:buClr>
              <a:buSzPts val="900"/>
              <a:buFont typeface="Roboto Mono"/>
              <a:buChar char="●"/>
            </a:pPr>
            <a:r>
              <a:rPr lang="en" sz="900">
                <a:solidFill>
                  <a:srgbClr val="333333"/>
                </a:solidFill>
                <a:highlight>
                  <a:srgbClr val="FFFFFF"/>
                </a:highlight>
                <a:latin typeface="Roboto Mono"/>
                <a:ea typeface="Roboto Mono"/>
                <a:cs typeface="Roboto Mono"/>
                <a:sym typeface="Roboto Mono"/>
              </a:rPr>
              <a:t>The VGW will prefer to send 10.0.0.0/16 traffic to DC1, and only reroute this traffic to DC2 if connectivity to Customer Device 1 is down. Likewise, 10.1.0.0/16 traffic will prefer the AWS Direct Connect connection from DC2</a:t>
            </a:r>
            <a:endParaRPr sz="900">
              <a:solidFill>
                <a:srgbClr val="333333"/>
              </a:solidFill>
              <a:highlight>
                <a:srgbClr val="FFFFFF"/>
              </a:highlight>
              <a:latin typeface="Roboto Mono"/>
              <a:ea typeface="Roboto Mono"/>
              <a:cs typeface="Roboto Mono"/>
              <a:sym typeface="Roboto Mono"/>
            </a:endParaRPr>
          </a:p>
        </p:txBody>
      </p:sp>
      <p:sp>
        <p:nvSpPr>
          <p:cNvPr id="365" name="Google Shape;365;p48"/>
          <p:cNvSpPr txBox="1"/>
          <p:nvPr/>
        </p:nvSpPr>
        <p:spPr>
          <a:xfrm>
            <a:off x="152400" y="3175800"/>
            <a:ext cx="8780700" cy="95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0000FF"/>
                </a:solidFill>
                <a:latin typeface="Roboto Mono"/>
                <a:ea typeface="Roboto Mono"/>
                <a:cs typeface="Roboto Mono"/>
                <a:sym typeface="Roboto Mono"/>
              </a:rPr>
              <a:t>AWS recommends using one of the following approaches for communicating these route preferences :</a:t>
            </a:r>
            <a:endParaRPr sz="800">
              <a:solidFill>
                <a:srgbClr val="0000FF"/>
              </a:solidFill>
              <a:latin typeface="Roboto Mono"/>
              <a:ea typeface="Roboto Mono"/>
              <a:cs typeface="Roboto Mono"/>
              <a:sym typeface="Roboto Mono"/>
            </a:endParaRPr>
          </a:p>
          <a:p>
            <a:pPr indent="-279400" lvl="0" marL="635000" rtl="0" algn="l">
              <a:lnSpc>
                <a:spcPct val="115000"/>
              </a:lnSpc>
              <a:spcBef>
                <a:spcPts val="800"/>
              </a:spcBef>
              <a:spcAft>
                <a:spcPts val="0"/>
              </a:spcAft>
              <a:buClr>
                <a:srgbClr val="333333"/>
              </a:buClr>
              <a:buSzPts val="800"/>
              <a:buFont typeface="Roboto Mono"/>
              <a:buChar char="●"/>
            </a:pPr>
            <a:r>
              <a:rPr b="1" lang="en" sz="800">
                <a:solidFill>
                  <a:srgbClr val="0000FF"/>
                </a:solidFill>
                <a:latin typeface="Roboto Mono"/>
                <a:ea typeface="Roboto Mono"/>
                <a:cs typeface="Roboto Mono"/>
                <a:sym typeface="Roboto Mono"/>
              </a:rPr>
              <a:t>More specific routes:</a:t>
            </a:r>
            <a:r>
              <a:rPr lang="en" sz="800">
                <a:solidFill>
                  <a:srgbClr val="333333"/>
                </a:solidFill>
                <a:latin typeface="Roboto Mono"/>
                <a:ea typeface="Roboto Mono"/>
                <a:cs typeface="Roboto Mono"/>
                <a:sym typeface="Roboto Mono"/>
              </a:rPr>
              <a:t> With this approach, both Customer Device 1 and Customer Device 2 advertise a summary route of 10.0.0.0/15.</a:t>
            </a:r>
            <a:endParaRPr sz="800">
              <a:solidFill>
                <a:srgbClr val="333333"/>
              </a:solidFill>
              <a:latin typeface="Roboto Mono"/>
              <a:ea typeface="Roboto Mono"/>
              <a:cs typeface="Roboto Mono"/>
              <a:sym typeface="Roboto Mono"/>
            </a:endParaRPr>
          </a:p>
          <a:p>
            <a:pPr indent="-279400" lvl="0" marL="635000" rtl="0" algn="l">
              <a:lnSpc>
                <a:spcPct val="115000"/>
              </a:lnSpc>
              <a:spcBef>
                <a:spcPts val="0"/>
              </a:spcBef>
              <a:spcAft>
                <a:spcPts val="0"/>
              </a:spcAft>
              <a:buClr>
                <a:srgbClr val="333333"/>
              </a:buClr>
              <a:buSzPts val="800"/>
              <a:buFont typeface="Roboto Mono"/>
              <a:buChar char="●"/>
            </a:pPr>
            <a:r>
              <a:rPr b="1" lang="en" sz="800">
                <a:solidFill>
                  <a:srgbClr val="0000FF"/>
                </a:solidFill>
                <a:latin typeface="Roboto Mono"/>
                <a:ea typeface="Roboto Mono"/>
                <a:cs typeface="Roboto Mono"/>
                <a:sym typeface="Roboto Mono"/>
              </a:rPr>
              <a:t>AS-path prepending:</a:t>
            </a:r>
            <a:r>
              <a:rPr lang="en" sz="800">
                <a:solidFill>
                  <a:srgbClr val="333333"/>
                </a:solidFill>
                <a:latin typeface="Roboto Mono"/>
                <a:ea typeface="Roboto Mono"/>
                <a:cs typeface="Roboto Mono"/>
                <a:sym typeface="Roboto Mono"/>
              </a:rPr>
              <a:t> With this approach, both Customer Device 1 and Customer Device 2 advertise 10.0.0.0/16 and 10.1.0.0/16. If your organization already leverages AS-path prepending for influencing route preferences, then the latter approach will likely align more closely with your existing routing policies. </a:t>
            </a:r>
            <a:endParaRPr sz="800">
              <a:solidFill>
                <a:srgbClr val="333333"/>
              </a:solidFill>
              <a:latin typeface="Roboto Mono"/>
              <a:ea typeface="Roboto Mono"/>
              <a:cs typeface="Roboto Mono"/>
              <a:sym typeface="Roboto Mono"/>
            </a:endParaRPr>
          </a:p>
        </p:txBody>
      </p:sp>
      <p:sp>
        <p:nvSpPr>
          <p:cNvPr id="366" name="Google Shape;366;p48"/>
          <p:cNvSpPr txBox="1"/>
          <p:nvPr/>
        </p:nvSpPr>
        <p:spPr>
          <a:xfrm>
            <a:off x="304800" y="4221625"/>
            <a:ext cx="8754000" cy="8358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333333"/>
                </a:solidFill>
                <a:latin typeface="Roboto Mono"/>
                <a:ea typeface="Roboto Mono"/>
                <a:cs typeface="Roboto Mono"/>
                <a:sym typeface="Roboto Mono"/>
              </a:rPr>
              <a:t>AWS Direct Connect allows you to create resilient connections to AWS because you have full control over the network path and network providers between your remote networks and AWS. Choose network providers and AWS Direct Connect locations that align with your organization’s risk tolerance, financial expectations, and data-center-connectivity policies. For example, if your current data centers leverage multiple network providers to reduce the risk associated with an individual network-provider outage, then you should consider using different network providers for each AWS Direct Connect connection. Likewise, leveraging different AWS Direct Connect locations (e.g. CoreSite and Equinix in US East) will reduce the risk that a facility failure will interrupt your network connectivity with AWS.</a:t>
            </a:r>
            <a:endParaRPr sz="800">
              <a:latin typeface="Roboto Mono"/>
              <a:ea typeface="Roboto Mono"/>
              <a:cs typeface="Roboto Mono"/>
              <a:sym typeface="Roboto Mono"/>
            </a:endParaRPr>
          </a:p>
        </p:txBody>
      </p:sp>
      <p:pic>
        <p:nvPicPr>
          <p:cNvPr id="367" name="Google Shape;367;p48"/>
          <p:cNvPicPr preferRelativeResize="0"/>
          <p:nvPr/>
        </p:nvPicPr>
        <p:blipFill>
          <a:blip r:embed="rId5">
            <a:alphaModFix/>
          </a:blip>
          <a:stretch>
            <a:fillRect/>
          </a:stretch>
        </p:blipFill>
        <p:spPr>
          <a:xfrm>
            <a:off x="84675" y="4212300"/>
            <a:ext cx="363525" cy="363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2CC"/>
        </a:solidFill>
      </p:bgPr>
    </p:bg>
    <p:spTree>
      <p:nvGrpSpPr>
        <p:cNvPr id="371" name="Shape 371"/>
        <p:cNvGrpSpPr/>
        <p:nvPr/>
      </p:nvGrpSpPr>
      <p:grpSpPr>
        <a:xfrm>
          <a:off x="0" y="0"/>
          <a:ext cx="0" cy="0"/>
          <a:chOff x="0" y="0"/>
          <a:chExt cx="0" cy="0"/>
        </a:xfrm>
      </p:grpSpPr>
      <p:sp>
        <p:nvSpPr>
          <p:cNvPr id="372" name="Google Shape;372;p49"/>
          <p:cNvSpPr txBox="1"/>
          <p:nvPr>
            <p:ph type="title"/>
          </p:nvPr>
        </p:nvSpPr>
        <p:spPr>
          <a:xfrm>
            <a:off x="311700" y="312075"/>
            <a:ext cx="7977600" cy="64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4A86E8"/>
                </a:solidFill>
              </a:rPr>
              <a:t>Multiple Data Center HA Network Connectivity - </a:t>
            </a:r>
            <a:endParaRPr sz="1800">
              <a:solidFill>
                <a:srgbClr val="4A86E8"/>
              </a:solidFill>
            </a:endParaRPr>
          </a:p>
          <a:p>
            <a:pPr indent="0" lvl="0" marL="0" rtl="0" algn="l">
              <a:spcBef>
                <a:spcPts val="0"/>
              </a:spcBef>
              <a:spcAft>
                <a:spcPts val="0"/>
              </a:spcAft>
              <a:buNone/>
            </a:pPr>
            <a:r>
              <a:rPr lang="en" sz="1800">
                <a:solidFill>
                  <a:srgbClr val="4A86E8"/>
                </a:solidFill>
                <a:latin typeface="Roboto Mono"/>
                <a:ea typeface="Roboto Mono"/>
                <a:cs typeface="Roboto Mono"/>
                <a:sym typeface="Roboto Mono"/>
              </a:rPr>
              <a:t>3:AWS Direct Connect with Backup VPN Connection</a:t>
            </a:r>
            <a:endParaRPr sz="1800">
              <a:solidFill>
                <a:srgbClr val="4A86E8"/>
              </a:solidFill>
              <a:latin typeface="Roboto Mono"/>
              <a:ea typeface="Roboto Mono"/>
              <a:cs typeface="Roboto Mono"/>
              <a:sym typeface="Roboto Mono"/>
            </a:endParaRPr>
          </a:p>
          <a:p>
            <a:pPr indent="0" lvl="0" marL="0" rtl="0" algn="l">
              <a:spcBef>
                <a:spcPts val="0"/>
              </a:spcBef>
              <a:spcAft>
                <a:spcPts val="0"/>
              </a:spcAft>
              <a:buNone/>
            </a:pPr>
            <a:r>
              <a:rPr lang="en" sz="1100" u="sng">
                <a:solidFill>
                  <a:srgbClr val="4A86E8"/>
                </a:solidFill>
                <a:latin typeface="Roboto Mono"/>
                <a:ea typeface="Roboto Mono"/>
                <a:cs typeface="Roboto Mono"/>
                <a:sym typeface="Roboto Mono"/>
                <a:hlinkClick r:id="rId3"/>
              </a:rPr>
              <a:t>https://aws.amazon.com/answers/networking/aws-multiple-data-center-ha-network-connectivity/</a:t>
            </a:r>
            <a:endParaRPr sz="1800">
              <a:solidFill>
                <a:srgbClr val="4A86E8"/>
              </a:solidFill>
              <a:latin typeface="Roboto Mono"/>
              <a:ea typeface="Roboto Mono"/>
              <a:cs typeface="Roboto Mono"/>
              <a:sym typeface="Roboto Mono"/>
            </a:endParaRPr>
          </a:p>
        </p:txBody>
      </p:sp>
      <p:pic>
        <p:nvPicPr>
          <p:cNvPr id="373" name="Google Shape;373;p49"/>
          <p:cNvPicPr preferRelativeResize="0"/>
          <p:nvPr/>
        </p:nvPicPr>
        <p:blipFill>
          <a:blip r:embed="rId4">
            <a:alphaModFix/>
          </a:blip>
          <a:stretch>
            <a:fillRect/>
          </a:stretch>
        </p:blipFill>
        <p:spPr>
          <a:xfrm>
            <a:off x="5868050" y="925750"/>
            <a:ext cx="3275951" cy="1728975"/>
          </a:xfrm>
          <a:prstGeom prst="rect">
            <a:avLst/>
          </a:prstGeom>
          <a:noFill/>
          <a:ln>
            <a:noFill/>
          </a:ln>
        </p:spPr>
      </p:pic>
      <p:sp>
        <p:nvSpPr>
          <p:cNvPr id="374" name="Google Shape;374;p49"/>
          <p:cNvSpPr txBox="1"/>
          <p:nvPr/>
        </p:nvSpPr>
        <p:spPr>
          <a:xfrm>
            <a:off x="152400" y="914400"/>
            <a:ext cx="5728200" cy="21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1C4587"/>
                </a:solidFill>
                <a:latin typeface="Roboto Mono"/>
                <a:ea typeface="Roboto Mono"/>
                <a:cs typeface="Roboto Mono"/>
                <a:sym typeface="Roboto Mono"/>
              </a:rPr>
              <a:t>Setup:</a:t>
            </a:r>
            <a:endParaRPr b="1" sz="1200">
              <a:solidFill>
                <a:srgbClr val="1C4587"/>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333333"/>
                </a:solidFill>
                <a:latin typeface="Roboto Mono"/>
                <a:ea typeface="Roboto Mono"/>
                <a:cs typeface="Roboto Mono"/>
                <a:sym typeface="Roboto Mono"/>
              </a:rPr>
              <a:t>Some AWS customers would like the benefits of one or more AWS Direct Connect connections for their primary connectivity to AWS, coupled with a lower-cost backup connection.</a:t>
            </a:r>
            <a:r>
              <a:rPr lang="en" sz="800">
                <a:solidFill>
                  <a:srgbClr val="333333"/>
                </a:solidFill>
                <a:highlight>
                  <a:srgbClr val="FFFFFF"/>
                </a:highlight>
                <a:latin typeface="Roboto Mono"/>
                <a:ea typeface="Roboto Mono"/>
                <a:cs typeface="Roboto Mono"/>
                <a:sym typeface="Roboto Mono"/>
              </a:rPr>
              <a:t> </a:t>
            </a:r>
            <a:endParaRPr sz="800">
              <a:solidFill>
                <a:srgbClr val="1C4587"/>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1C4587"/>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C4587"/>
                </a:solidFill>
                <a:latin typeface="Roboto Mono"/>
                <a:ea typeface="Roboto Mono"/>
                <a:cs typeface="Roboto Mono"/>
                <a:sym typeface="Roboto Mono"/>
              </a:rPr>
              <a:t>Configuration details:</a:t>
            </a:r>
            <a:endParaRPr b="1" sz="1200">
              <a:solidFill>
                <a:srgbClr val="1C4587"/>
              </a:solidFill>
              <a:latin typeface="Roboto Mono"/>
              <a:ea typeface="Roboto Mono"/>
              <a:cs typeface="Roboto Mono"/>
              <a:sym typeface="Roboto Mono"/>
            </a:endParaRPr>
          </a:p>
          <a:p>
            <a:pPr indent="-102870" lvl="0" marL="91440" marR="0" rtl="0" algn="l">
              <a:lnSpc>
                <a:spcPct val="100000"/>
              </a:lnSpc>
              <a:spcBef>
                <a:spcPts val="0"/>
              </a:spcBef>
              <a:spcAft>
                <a:spcPts val="0"/>
              </a:spcAft>
              <a:buClr>
                <a:srgbClr val="333333"/>
              </a:buClr>
              <a:buSzPts val="900"/>
              <a:buFont typeface="Roboto Mono"/>
              <a:buChar char="●"/>
            </a:pPr>
            <a:r>
              <a:rPr lang="en" sz="900">
                <a:solidFill>
                  <a:srgbClr val="333333"/>
                </a:solidFill>
                <a:highlight>
                  <a:srgbClr val="FFFFFF"/>
                </a:highlight>
                <a:latin typeface="Roboto Mono"/>
                <a:ea typeface="Roboto Mono"/>
                <a:cs typeface="Roboto Mono"/>
                <a:sym typeface="Roboto Mono"/>
              </a:rPr>
              <a:t>Setup 2 dynamically routed connections, one using AWS Direct Connect and the other using a VPN connection from two different customer devices. </a:t>
            </a:r>
            <a:endParaRPr sz="900">
              <a:solidFill>
                <a:srgbClr val="333333"/>
              </a:solidFill>
              <a:highlight>
                <a:srgbClr val="FFFFFF"/>
              </a:highlight>
              <a:latin typeface="Roboto Mono"/>
              <a:ea typeface="Roboto Mono"/>
              <a:cs typeface="Roboto Mono"/>
              <a:sym typeface="Roboto Mono"/>
            </a:endParaRPr>
          </a:p>
          <a:p>
            <a:pPr indent="-102870" lvl="0" marL="91440" marR="0" rtl="0" algn="l">
              <a:lnSpc>
                <a:spcPct val="100000"/>
              </a:lnSpc>
              <a:spcBef>
                <a:spcPts val="1000"/>
              </a:spcBef>
              <a:spcAft>
                <a:spcPts val="1000"/>
              </a:spcAft>
              <a:buClr>
                <a:srgbClr val="333333"/>
              </a:buClr>
              <a:buSzPts val="900"/>
              <a:buFont typeface="Roboto Mono"/>
              <a:buChar char="●"/>
            </a:pPr>
            <a:r>
              <a:rPr lang="en" sz="900">
                <a:solidFill>
                  <a:srgbClr val="333333"/>
                </a:solidFill>
                <a:highlight>
                  <a:srgbClr val="FFFFFF"/>
                </a:highlight>
                <a:latin typeface="Roboto Mono"/>
                <a:ea typeface="Roboto Mono"/>
                <a:cs typeface="Roboto Mono"/>
                <a:sym typeface="Roboto Mono"/>
              </a:rPr>
              <a:t>By default, AWS will always prefer to send traffic over an AWS Direct Connect connection, so no additional configuration is required to define primary and backup connections. In this example, both Customer Gateway 1 and Customer Device 2 advertise a summary route of 10.0.0.0/15 and AWS will send all traffic to Customer Device 2 as long as this network path is available.</a:t>
            </a:r>
            <a:endParaRPr sz="900">
              <a:solidFill>
                <a:srgbClr val="333333"/>
              </a:solidFill>
              <a:highlight>
                <a:srgbClr val="FFFFFF"/>
              </a:highlight>
              <a:latin typeface="Roboto Mono"/>
              <a:ea typeface="Roboto Mono"/>
              <a:cs typeface="Roboto Mono"/>
              <a:sym typeface="Roboto Mono"/>
            </a:endParaRPr>
          </a:p>
        </p:txBody>
      </p:sp>
      <p:sp>
        <p:nvSpPr>
          <p:cNvPr id="375" name="Google Shape;375;p49"/>
          <p:cNvSpPr txBox="1"/>
          <p:nvPr/>
        </p:nvSpPr>
        <p:spPr>
          <a:xfrm>
            <a:off x="304800" y="3352800"/>
            <a:ext cx="8419200" cy="15252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333333"/>
                </a:solidFill>
                <a:latin typeface="Roboto Mono"/>
                <a:ea typeface="Roboto Mono"/>
                <a:cs typeface="Roboto Mono"/>
                <a:sym typeface="Roboto Mono"/>
              </a:rPr>
              <a:t>Although AWS prefers AWS Direct Connect to VPN connections by default, note that you still have the ability to influence AWS routing decisions by advertising more specific routes. If, for example, you want to leverage your backup VPN connection for a subset of traffic (e.g., developer traffic versus production traffic), you can advertise specific routes from Customer Gateway 1.</a:t>
            </a:r>
            <a:endParaRPr sz="800">
              <a:solidFill>
                <a:srgbClr val="333333"/>
              </a:solidFill>
              <a:latin typeface="Roboto Mono"/>
              <a:ea typeface="Roboto Mono"/>
              <a:cs typeface="Roboto Mono"/>
              <a:sym typeface="Roboto Mono"/>
            </a:endParaRPr>
          </a:p>
          <a:p>
            <a:pPr indent="0" lvl="0" marL="0" rtl="0" algn="l">
              <a:lnSpc>
                <a:spcPct val="115000"/>
              </a:lnSpc>
              <a:spcBef>
                <a:spcPts val="800"/>
              </a:spcBef>
              <a:spcAft>
                <a:spcPts val="800"/>
              </a:spcAft>
              <a:buNone/>
            </a:pPr>
            <a:r>
              <a:rPr lang="en" sz="800">
                <a:solidFill>
                  <a:srgbClr val="333333"/>
                </a:solidFill>
                <a:latin typeface="Roboto Mono"/>
                <a:ea typeface="Roboto Mono"/>
                <a:cs typeface="Roboto Mono"/>
                <a:sym typeface="Roboto Mono"/>
              </a:rPr>
              <a:t>This approach allows you to choose the primary network path and network provider for your AWS traffic, with the option of using a different provider for a backup VPN connection. Choose network providers and AWS Direct Connect locations that align with your organization’s risk tolerance, financial expectations, and data-center connectivity policies. For example, if you are concerned about the risk associated with an individual network-provider outage, consider different network providers for AWS Direct Connect and Internet connectivity. Additionally, make sure to monitor AWS Direct Connect utilization to ensure that a VPN connection will be a sufficient backup to support your application’s latency and bandwidth requirements.</a:t>
            </a:r>
            <a:endParaRPr sz="800">
              <a:solidFill>
                <a:srgbClr val="333333"/>
              </a:solidFill>
              <a:latin typeface="Roboto Mono"/>
              <a:ea typeface="Roboto Mono"/>
              <a:cs typeface="Roboto Mono"/>
              <a:sym typeface="Roboto Mono"/>
            </a:endParaRPr>
          </a:p>
        </p:txBody>
      </p:sp>
      <p:pic>
        <p:nvPicPr>
          <p:cNvPr id="376" name="Google Shape;376;p49"/>
          <p:cNvPicPr preferRelativeResize="0"/>
          <p:nvPr/>
        </p:nvPicPr>
        <p:blipFill>
          <a:blip r:embed="rId5">
            <a:alphaModFix/>
          </a:blip>
          <a:stretch>
            <a:fillRect/>
          </a:stretch>
        </p:blipFill>
        <p:spPr>
          <a:xfrm>
            <a:off x="160875" y="3221700"/>
            <a:ext cx="363525" cy="363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0"/>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Direct Connect Gateways</a:t>
            </a:r>
            <a:endParaRPr sz="1800">
              <a:latin typeface="Roboto Mono"/>
              <a:ea typeface="Roboto Mono"/>
              <a:cs typeface="Roboto Mono"/>
              <a:sym typeface="Roboto Mono"/>
            </a:endParaRPr>
          </a:p>
        </p:txBody>
      </p:sp>
      <p:sp>
        <p:nvSpPr>
          <p:cNvPr id="382" name="Google Shape;382;p50"/>
          <p:cNvSpPr txBox="1"/>
          <p:nvPr/>
        </p:nvSpPr>
        <p:spPr>
          <a:xfrm>
            <a:off x="228600" y="533400"/>
            <a:ext cx="8452200" cy="8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9D9D9"/>
                </a:solidFill>
                <a:latin typeface="Roboto Mono"/>
                <a:ea typeface="Roboto Mono"/>
                <a:cs typeface="Roboto Mono"/>
                <a:sym typeface="Roboto Mono"/>
              </a:rPr>
              <a:t>Use AWS Direct Connect gateway to connect your VPCs. You associate an AWS Direct Connect gateway with 1 of the following </a:t>
            </a:r>
            <a:endParaRPr sz="900">
              <a:solidFill>
                <a:srgbClr val="D9D9D9"/>
              </a:solidFill>
              <a:latin typeface="Roboto Mono"/>
              <a:ea typeface="Roboto Mono"/>
              <a:cs typeface="Roboto Mono"/>
              <a:sym typeface="Roboto Mono"/>
            </a:endParaRPr>
          </a:p>
          <a:p>
            <a:pPr indent="-285750" lvl="0" marL="457200" rtl="0" algn="l">
              <a:spcBef>
                <a:spcPts val="0"/>
              </a:spcBef>
              <a:spcAft>
                <a:spcPts val="0"/>
              </a:spcAft>
              <a:buClr>
                <a:srgbClr val="D9D9D9"/>
              </a:buClr>
              <a:buSzPts val="900"/>
              <a:buFont typeface="Roboto Mono"/>
              <a:buChar char="-"/>
            </a:pPr>
            <a:r>
              <a:rPr lang="en" sz="900">
                <a:solidFill>
                  <a:srgbClr val="D9D9D9"/>
                </a:solidFill>
                <a:latin typeface="Roboto Mono"/>
                <a:ea typeface="Roboto Mono"/>
                <a:cs typeface="Roboto Mono"/>
                <a:sym typeface="Roboto Mono"/>
              </a:rPr>
              <a:t>A transit gateway when you have multiple VPCs in the same Region </a:t>
            </a:r>
            <a:endParaRPr sz="900">
              <a:solidFill>
                <a:srgbClr val="D9D9D9"/>
              </a:solidFill>
              <a:latin typeface="Roboto Mono"/>
              <a:ea typeface="Roboto Mono"/>
              <a:cs typeface="Roboto Mono"/>
              <a:sym typeface="Roboto Mono"/>
            </a:endParaRPr>
          </a:p>
          <a:p>
            <a:pPr indent="-285750" lvl="0" marL="457200" rtl="0" algn="l">
              <a:spcBef>
                <a:spcPts val="0"/>
              </a:spcBef>
              <a:spcAft>
                <a:spcPts val="0"/>
              </a:spcAft>
              <a:buClr>
                <a:srgbClr val="D9D9D9"/>
              </a:buClr>
              <a:buSzPts val="900"/>
              <a:buFont typeface="Roboto Mono"/>
              <a:buChar char="-"/>
            </a:pPr>
            <a:r>
              <a:rPr lang="en" sz="900">
                <a:solidFill>
                  <a:srgbClr val="D9D9D9"/>
                </a:solidFill>
                <a:latin typeface="Roboto Mono"/>
                <a:ea typeface="Roboto Mono"/>
                <a:cs typeface="Roboto Mono"/>
                <a:sym typeface="Roboto Mono"/>
              </a:rPr>
              <a:t>A virtual private gateway </a:t>
            </a:r>
            <a:endParaRPr sz="900">
              <a:solidFill>
                <a:srgbClr val="D9D9D9"/>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D9D9D9"/>
                </a:solidFill>
                <a:latin typeface="Roboto Mono"/>
                <a:ea typeface="Roboto Mono"/>
                <a:cs typeface="Roboto Mono"/>
                <a:sym typeface="Roboto Mono"/>
              </a:rPr>
              <a:t>A Direct Connect gateway is a globally available resource. You can create the Direct Connect gateway in any public Region and access it from all other public Regions.</a:t>
            </a:r>
            <a:endParaRPr sz="900">
              <a:solidFill>
                <a:srgbClr val="D9D9D9"/>
              </a:solidFill>
              <a:latin typeface="Roboto Mono"/>
              <a:ea typeface="Roboto Mono"/>
              <a:cs typeface="Roboto Mono"/>
              <a:sym typeface="Roboto Mono"/>
            </a:endParaRPr>
          </a:p>
        </p:txBody>
      </p:sp>
      <p:pic>
        <p:nvPicPr>
          <p:cNvPr id="383" name="Google Shape;383;p50"/>
          <p:cNvPicPr preferRelativeResize="0"/>
          <p:nvPr/>
        </p:nvPicPr>
        <p:blipFill>
          <a:blip r:embed="rId3">
            <a:alphaModFix/>
          </a:blip>
          <a:stretch>
            <a:fillRect/>
          </a:stretch>
        </p:blipFill>
        <p:spPr>
          <a:xfrm>
            <a:off x="76200" y="1593900"/>
            <a:ext cx="4232675" cy="1841249"/>
          </a:xfrm>
          <a:prstGeom prst="rect">
            <a:avLst/>
          </a:prstGeom>
          <a:noFill/>
          <a:ln>
            <a:noFill/>
          </a:ln>
        </p:spPr>
      </p:pic>
      <p:pic>
        <p:nvPicPr>
          <p:cNvPr id="384" name="Google Shape;384;p50"/>
          <p:cNvPicPr preferRelativeResize="0"/>
          <p:nvPr/>
        </p:nvPicPr>
        <p:blipFill>
          <a:blip r:embed="rId4">
            <a:alphaModFix/>
          </a:blip>
          <a:stretch>
            <a:fillRect/>
          </a:stretch>
        </p:blipFill>
        <p:spPr>
          <a:xfrm>
            <a:off x="76200" y="3522500"/>
            <a:ext cx="4944900" cy="1584000"/>
          </a:xfrm>
          <a:prstGeom prst="rect">
            <a:avLst/>
          </a:prstGeom>
          <a:noFill/>
          <a:ln>
            <a:noFill/>
          </a:ln>
        </p:spPr>
      </p:pic>
      <p:sp>
        <p:nvSpPr>
          <p:cNvPr id="385" name="Google Shape;385;p50"/>
          <p:cNvSpPr txBox="1"/>
          <p:nvPr/>
        </p:nvSpPr>
        <p:spPr>
          <a:xfrm>
            <a:off x="4436800" y="1295400"/>
            <a:ext cx="4583100" cy="2139600"/>
          </a:xfrm>
          <a:prstGeom prst="rect">
            <a:avLst/>
          </a:prstGeom>
          <a:solidFill>
            <a:srgbClr val="FFFFFF"/>
          </a:solidFill>
          <a:ln>
            <a:noFill/>
          </a:ln>
        </p:spPr>
        <p:txBody>
          <a:bodyPr anchorCtr="0" anchor="t" bIns="91425" lIns="91425" spcFirstLastPara="1" rIns="91425" wrap="square" tIns="91425">
            <a:noAutofit/>
          </a:bodyPr>
          <a:lstStyle/>
          <a:p>
            <a:pPr indent="-102870" lvl="0" marL="91440" rtl="0" algn="l">
              <a:spcBef>
                <a:spcPts val="0"/>
              </a:spcBef>
              <a:spcAft>
                <a:spcPts val="0"/>
              </a:spcAft>
              <a:buClr>
                <a:srgbClr val="434343"/>
              </a:buClr>
              <a:buSzPts val="900"/>
              <a:buFont typeface="Roboto Mono"/>
              <a:buChar char="●"/>
            </a:pPr>
            <a:r>
              <a:rPr lang="en" sz="900">
                <a:solidFill>
                  <a:srgbClr val="434343"/>
                </a:solidFill>
                <a:latin typeface="Roboto Mono"/>
                <a:ea typeface="Roboto Mono"/>
                <a:cs typeface="Roboto Mono"/>
                <a:sym typeface="Roboto Mono"/>
              </a:rPr>
              <a:t>You associate a D</a:t>
            </a:r>
            <a:r>
              <a:rPr lang="en" sz="900">
                <a:solidFill>
                  <a:srgbClr val="434343"/>
                </a:solidFill>
                <a:latin typeface="Roboto Mono"/>
                <a:ea typeface="Roboto Mono"/>
                <a:cs typeface="Roboto Mono"/>
                <a:sym typeface="Roboto Mono"/>
              </a:rPr>
              <a:t>irect Connect</a:t>
            </a:r>
            <a:r>
              <a:rPr lang="en" sz="900">
                <a:solidFill>
                  <a:srgbClr val="434343"/>
                </a:solidFill>
                <a:latin typeface="Roboto Mono"/>
                <a:ea typeface="Roboto Mono"/>
                <a:cs typeface="Roboto Mono"/>
                <a:sym typeface="Roboto Mono"/>
              </a:rPr>
              <a:t> gateway with the virtual private gateway for the VPC. </a:t>
            </a:r>
            <a:endParaRPr sz="900">
              <a:solidFill>
                <a:srgbClr val="434343"/>
              </a:solidFill>
              <a:latin typeface="Roboto Mono"/>
              <a:ea typeface="Roboto Mono"/>
              <a:cs typeface="Roboto Mono"/>
              <a:sym typeface="Roboto Mono"/>
            </a:endParaRPr>
          </a:p>
          <a:p>
            <a:pPr indent="-102870" lvl="0" marL="91440" rtl="0" algn="l">
              <a:spcBef>
                <a:spcPts val="0"/>
              </a:spcBef>
              <a:spcAft>
                <a:spcPts val="0"/>
              </a:spcAft>
              <a:buClr>
                <a:srgbClr val="434343"/>
              </a:buClr>
              <a:buSzPts val="900"/>
              <a:buFont typeface="Roboto Mono"/>
              <a:buChar char="●"/>
            </a:pPr>
            <a:r>
              <a:rPr lang="en" sz="900">
                <a:solidFill>
                  <a:srgbClr val="434343"/>
                </a:solidFill>
                <a:latin typeface="Roboto Mono"/>
                <a:ea typeface="Roboto Mono"/>
                <a:cs typeface="Roboto Mono"/>
                <a:sym typeface="Roboto Mono"/>
              </a:rPr>
              <a:t>Then, you create a private virtual interface for your AWS Direct Connect connection to the Direct Connect gateway. </a:t>
            </a:r>
            <a:endParaRPr sz="900">
              <a:solidFill>
                <a:srgbClr val="434343"/>
              </a:solidFill>
              <a:latin typeface="Roboto Mono"/>
              <a:ea typeface="Roboto Mono"/>
              <a:cs typeface="Roboto Mono"/>
              <a:sym typeface="Roboto Mono"/>
            </a:endParaRPr>
          </a:p>
          <a:p>
            <a:pPr indent="0" lvl="0" marL="457200" rtl="0" algn="l">
              <a:spcBef>
                <a:spcPts val="0"/>
              </a:spcBef>
              <a:spcAft>
                <a:spcPts val="0"/>
              </a:spcAft>
              <a:buNone/>
            </a:pPr>
            <a:r>
              <a:t/>
            </a:r>
            <a:endParaRPr sz="9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434343"/>
                </a:solidFill>
                <a:latin typeface="Roboto Mono"/>
                <a:ea typeface="Roboto Mono"/>
                <a:cs typeface="Roboto Mono"/>
                <a:sym typeface="Roboto Mono"/>
              </a:rPr>
              <a:t>You can attach multiple private virtual interfaces to your DC gateway. In the eg., the DC gateway enables you to use your AWS DC connection in the US East Region to access VPCs in your account in both the US East and US West Regions.</a:t>
            </a:r>
            <a:endParaRPr sz="900">
              <a:solidFill>
                <a:srgbClr val="434343"/>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D9D9D9"/>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A64D79"/>
                </a:solidFill>
                <a:latin typeface="Roboto Mono"/>
                <a:ea typeface="Roboto Mono"/>
                <a:cs typeface="Roboto Mono"/>
                <a:sym typeface="Roboto Mono"/>
              </a:rPr>
              <a:t>You can associate a DC gateway with a virtual private gateway that's in a different AWS account. The owner of the virtual private gateway creates an association proposal and the owner of the Direct Connect gateway must accept the association proposal.</a:t>
            </a:r>
            <a:endParaRPr sz="900">
              <a:solidFill>
                <a:srgbClr val="A64D79"/>
              </a:solidFill>
              <a:latin typeface="Roboto Mono"/>
              <a:ea typeface="Roboto Mono"/>
              <a:cs typeface="Roboto Mono"/>
              <a:sym typeface="Roboto Mono"/>
            </a:endParaRPr>
          </a:p>
        </p:txBody>
      </p:sp>
      <p:sp>
        <p:nvSpPr>
          <p:cNvPr id="386" name="Google Shape;386;p50"/>
          <p:cNvSpPr txBox="1"/>
          <p:nvPr/>
        </p:nvSpPr>
        <p:spPr>
          <a:xfrm>
            <a:off x="5097050" y="3505200"/>
            <a:ext cx="3922800" cy="15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9D9D9"/>
                </a:solidFill>
                <a:latin typeface="Roboto Mono"/>
                <a:ea typeface="Roboto Mono"/>
                <a:cs typeface="Roboto Mono"/>
                <a:sym typeface="Roboto Mono"/>
              </a:rPr>
              <a:t>You can use a DC gateway to connect your DC connection over a transit virtual interface to the VPCs or VPNs that are attached to your transit gateway. You associate a DC gateway with the transit gateway. Then, create a transit virtual interface for your DC connection to the DC gateway. Benefits?:</a:t>
            </a:r>
            <a:endParaRPr sz="900">
              <a:solidFill>
                <a:srgbClr val="D9D9D9"/>
              </a:solidFill>
              <a:latin typeface="Roboto Mono"/>
              <a:ea typeface="Roboto Mono"/>
              <a:cs typeface="Roboto Mono"/>
              <a:sym typeface="Roboto Mono"/>
            </a:endParaRPr>
          </a:p>
          <a:p>
            <a:pPr indent="-96519" lvl="0" marL="182880" rtl="0" algn="l">
              <a:spcBef>
                <a:spcPts val="0"/>
              </a:spcBef>
              <a:spcAft>
                <a:spcPts val="0"/>
              </a:spcAft>
              <a:buClr>
                <a:srgbClr val="D9D9D9"/>
              </a:buClr>
              <a:buSzPts val="800"/>
              <a:buFont typeface="Roboto Mono"/>
              <a:buChar char="-"/>
            </a:pPr>
            <a:r>
              <a:rPr lang="en" sz="800">
                <a:solidFill>
                  <a:srgbClr val="D9D9D9"/>
                </a:solidFill>
                <a:latin typeface="Roboto Mono"/>
                <a:ea typeface="Roboto Mono"/>
                <a:cs typeface="Roboto Mono"/>
                <a:sym typeface="Roboto Mono"/>
              </a:rPr>
              <a:t>Manage a single connection for multiple VPCs or VPNs that are in the same Region.</a:t>
            </a:r>
            <a:endParaRPr sz="800">
              <a:solidFill>
                <a:srgbClr val="D9D9D9"/>
              </a:solidFill>
              <a:latin typeface="Roboto Mono"/>
              <a:ea typeface="Roboto Mono"/>
              <a:cs typeface="Roboto Mono"/>
              <a:sym typeface="Roboto Mono"/>
            </a:endParaRPr>
          </a:p>
          <a:p>
            <a:pPr indent="-96519" lvl="0" marL="182880" rtl="0" algn="l">
              <a:spcBef>
                <a:spcPts val="0"/>
              </a:spcBef>
              <a:spcAft>
                <a:spcPts val="0"/>
              </a:spcAft>
              <a:buClr>
                <a:srgbClr val="D9D9D9"/>
              </a:buClr>
              <a:buSzPts val="800"/>
              <a:buFont typeface="Roboto Mono"/>
              <a:buChar char="-"/>
            </a:pPr>
            <a:r>
              <a:rPr lang="en" sz="800">
                <a:solidFill>
                  <a:srgbClr val="D9D9D9"/>
                </a:solidFill>
                <a:latin typeface="Roboto Mono"/>
                <a:ea typeface="Roboto Mono"/>
                <a:cs typeface="Roboto Mono"/>
                <a:sym typeface="Roboto Mono"/>
              </a:rPr>
              <a:t>Advertise prefixes from on-premises to AWS and from AWS to on-premises.</a:t>
            </a:r>
            <a:endParaRPr sz="800">
              <a:solidFill>
                <a:srgbClr val="D9D9D9"/>
              </a:solidFill>
              <a:latin typeface="Roboto Mono"/>
              <a:ea typeface="Roboto Mono"/>
              <a:cs typeface="Roboto Mono"/>
              <a:sym typeface="Roboto Mon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1"/>
          <p:cNvSpPr txBox="1"/>
          <p:nvPr>
            <p:ph type="title"/>
          </p:nvPr>
        </p:nvSpPr>
        <p:spPr>
          <a:xfrm>
            <a:off x="311700" y="-54000"/>
            <a:ext cx="7307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 I connect multiple VPCs in different AWS Regions?</a:t>
            </a:r>
            <a:endParaRPr/>
          </a:p>
          <a:p>
            <a:pPr indent="0" lvl="0" marL="0" rtl="0" algn="l">
              <a:spcBef>
                <a:spcPts val="0"/>
              </a:spcBef>
              <a:spcAft>
                <a:spcPts val="0"/>
              </a:spcAft>
              <a:buNone/>
            </a:pPr>
            <a:r>
              <a:rPr lang="en" sz="1100" u="sng">
                <a:solidFill>
                  <a:schemeClr val="hlink"/>
                </a:solidFill>
                <a:latin typeface="Roboto Mono"/>
                <a:ea typeface="Roboto Mono"/>
                <a:cs typeface="Roboto Mono"/>
                <a:sym typeface="Roboto Mono"/>
                <a:hlinkClick r:id="rId3"/>
              </a:rPr>
              <a:t>https://aws.amazon.com/answers/networking/aws-multiple-region-multi-vpc-connectivity/</a:t>
            </a:r>
            <a:endParaRPr>
              <a:latin typeface="Roboto Mono"/>
              <a:ea typeface="Roboto Mono"/>
              <a:cs typeface="Roboto Mono"/>
              <a:sym typeface="Roboto Mono"/>
            </a:endParaRPr>
          </a:p>
        </p:txBody>
      </p:sp>
      <p:pic>
        <p:nvPicPr>
          <p:cNvPr id="392" name="Google Shape;392;p51"/>
          <p:cNvPicPr preferRelativeResize="0"/>
          <p:nvPr/>
        </p:nvPicPr>
        <p:blipFill>
          <a:blip r:embed="rId4">
            <a:alphaModFix/>
          </a:blip>
          <a:stretch>
            <a:fillRect/>
          </a:stretch>
        </p:blipFill>
        <p:spPr>
          <a:xfrm>
            <a:off x="437300" y="1156200"/>
            <a:ext cx="1967452" cy="1696075"/>
          </a:xfrm>
          <a:prstGeom prst="rect">
            <a:avLst/>
          </a:prstGeom>
          <a:noFill/>
          <a:ln>
            <a:noFill/>
          </a:ln>
        </p:spPr>
      </p:pic>
      <p:sp>
        <p:nvSpPr>
          <p:cNvPr id="393" name="Google Shape;393;p51"/>
          <p:cNvSpPr txBox="1"/>
          <p:nvPr/>
        </p:nvSpPr>
        <p:spPr>
          <a:xfrm>
            <a:off x="0" y="533400"/>
            <a:ext cx="3000000" cy="546600"/>
          </a:xfrm>
          <a:prstGeom prst="rect">
            <a:avLst/>
          </a:prstGeom>
          <a:noFill/>
          <a:ln>
            <a:noFill/>
          </a:ln>
        </p:spPr>
        <p:txBody>
          <a:bodyPr anchorCtr="0" anchor="t" bIns="91425" lIns="0" spcFirstLastPara="1" rIns="0" wrap="square" tIns="91425">
            <a:noAutofit/>
          </a:bodyPr>
          <a:lstStyle/>
          <a:p>
            <a:pPr indent="-76200" lvl="0" marL="274320" rtl="0" algn="l">
              <a:lnSpc>
                <a:spcPct val="130000"/>
              </a:lnSpc>
              <a:spcBef>
                <a:spcPts val="0"/>
              </a:spcBef>
              <a:spcAft>
                <a:spcPts val="0"/>
              </a:spcAft>
              <a:buClr>
                <a:srgbClr val="00FFFF"/>
              </a:buClr>
              <a:buSzPts val="1200"/>
              <a:buFont typeface="Roboto Mono"/>
              <a:buAutoNum type="arabicPeriod"/>
            </a:pPr>
            <a:r>
              <a:rPr lang="en" sz="1200">
                <a:solidFill>
                  <a:srgbClr val="00FFFF"/>
                </a:solidFill>
                <a:latin typeface="Roboto Mono"/>
                <a:ea typeface="Roboto Mono"/>
                <a:cs typeface="Roboto Mono"/>
                <a:sym typeface="Roboto Mono"/>
              </a:rPr>
              <a:t>Routing Over AWS Networks</a:t>
            </a:r>
            <a:endParaRPr sz="1200">
              <a:solidFill>
                <a:srgbClr val="00FFFF"/>
              </a:solidFill>
              <a:latin typeface="Roboto Mono"/>
              <a:ea typeface="Roboto Mono"/>
              <a:cs typeface="Roboto Mono"/>
              <a:sym typeface="Roboto Mono"/>
            </a:endParaRPr>
          </a:p>
          <a:p>
            <a:pPr indent="-76200" lvl="1" marL="457200" rtl="0" algn="l">
              <a:lnSpc>
                <a:spcPct val="130000"/>
              </a:lnSpc>
              <a:spcBef>
                <a:spcPts val="0"/>
              </a:spcBef>
              <a:spcAft>
                <a:spcPts val="0"/>
              </a:spcAft>
              <a:buClr>
                <a:srgbClr val="F3F3F3"/>
              </a:buClr>
              <a:buSzPts val="1200"/>
              <a:buFont typeface="Roboto Mono"/>
              <a:buAutoNum type="alphaLcPeriod"/>
            </a:pPr>
            <a:r>
              <a:rPr lang="en" sz="1200">
                <a:solidFill>
                  <a:srgbClr val="F3F3F3"/>
                </a:solidFill>
                <a:latin typeface="Roboto Mono"/>
                <a:ea typeface="Roboto Mono"/>
                <a:cs typeface="Roboto Mono"/>
                <a:sym typeface="Roboto Mono"/>
              </a:rPr>
              <a:t>Inter-region VPC peering</a:t>
            </a:r>
            <a:endParaRPr sz="1200">
              <a:solidFill>
                <a:srgbClr val="F3F3F3"/>
              </a:solidFill>
              <a:latin typeface="Roboto Mono"/>
              <a:ea typeface="Roboto Mono"/>
              <a:cs typeface="Roboto Mono"/>
              <a:sym typeface="Roboto Mono"/>
            </a:endParaRPr>
          </a:p>
        </p:txBody>
      </p:sp>
      <p:pic>
        <p:nvPicPr>
          <p:cNvPr id="394" name="Google Shape;394;p51"/>
          <p:cNvPicPr preferRelativeResize="0"/>
          <p:nvPr/>
        </p:nvPicPr>
        <p:blipFill>
          <a:blip r:embed="rId5">
            <a:alphaModFix/>
          </a:blip>
          <a:stretch>
            <a:fillRect/>
          </a:stretch>
        </p:blipFill>
        <p:spPr>
          <a:xfrm>
            <a:off x="2681425" y="1137075"/>
            <a:ext cx="2946800" cy="1696075"/>
          </a:xfrm>
          <a:prstGeom prst="rect">
            <a:avLst/>
          </a:prstGeom>
          <a:noFill/>
          <a:ln>
            <a:noFill/>
          </a:ln>
        </p:spPr>
      </p:pic>
      <p:sp>
        <p:nvSpPr>
          <p:cNvPr id="395" name="Google Shape;395;p51"/>
          <p:cNvSpPr txBox="1"/>
          <p:nvPr/>
        </p:nvSpPr>
        <p:spPr>
          <a:xfrm>
            <a:off x="2362200" y="533400"/>
            <a:ext cx="3000000" cy="546600"/>
          </a:xfrm>
          <a:prstGeom prst="rect">
            <a:avLst/>
          </a:prstGeom>
          <a:noFill/>
          <a:ln>
            <a:noFill/>
          </a:ln>
        </p:spPr>
        <p:txBody>
          <a:bodyPr anchorCtr="0" anchor="t" bIns="91425" lIns="0" spcFirstLastPara="1" rIns="0" wrap="square" tIns="91425">
            <a:noAutofit/>
          </a:bodyPr>
          <a:lstStyle/>
          <a:p>
            <a:pPr indent="0" lvl="0" marL="457200" marR="0" rtl="0" algn="l">
              <a:lnSpc>
                <a:spcPct val="130000"/>
              </a:lnSpc>
              <a:spcBef>
                <a:spcPts val="0"/>
              </a:spcBef>
              <a:spcAft>
                <a:spcPts val="0"/>
              </a:spcAft>
              <a:buNone/>
            </a:pPr>
            <a:r>
              <a:t/>
            </a:r>
            <a:endParaRPr sz="1200">
              <a:solidFill>
                <a:srgbClr val="F3F3F3"/>
              </a:solidFill>
              <a:latin typeface="Roboto Mono"/>
              <a:ea typeface="Roboto Mono"/>
              <a:cs typeface="Roboto Mono"/>
              <a:sym typeface="Roboto Mono"/>
            </a:endParaRPr>
          </a:p>
          <a:p>
            <a:pPr indent="0" lvl="0" marL="457200" marR="0" rtl="0" algn="l">
              <a:lnSpc>
                <a:spcPct val="130000"/>
              </a:lnSpc>
              <a:spcBef>
                <a:spcPts val="0"/>
              </a:spcBef>
              <a:spcAft>
                <a:spcPts val="0"/>
              </a:spcAft>
              <a:buNone/>
            </a:pPr>
            <a:r>
              <a:rPr lang="en" sz="1200">
                <a:solidFill>
                  <a:srgbClr val="F3F3F3"/>
                </a:solidFill>
                <a:latin typeface="Roboto Mono"/>
                <a:ea typeface="Roboto Mono"/>
                <a:cs typeface="Roboto Mono"/>
                <a:sym typeface="Roboto Mono"/>
              </a:rPr>
              <a:t>b. Software VPN Appliances</a:t>
            </a:r>
            <a:endParaRPr sz="1200">
              <a:solidFill>
                <a:srgbClr val="F3F3F3"/>
              </a:solidFill>
              <a:latin typeface="Roboto Mono"/>
              <a:ea typeface="Roboto Mono"/>
              <a:cs typeface="Roboto Mono"/>
              <a:sym typeface="Roboto Mono"/>
            </a:endParaRPr>
          </a:p>
        </p:txBody>
      </p:sp>
      <p:pic>
        <p:nvPicPr>
          <p:cNvPr id="396" name="Google Shape;396;p51"/>
          <p:cNvPicPr preferRelativeResize="0"/>
          <p:nvPr/>
        </p:nvPicPr>
        <p:blipFill>
          <a:blip r:embed="rId6">
            <a:alphaModFix/>
          </a:blip>
          <a:stretch>
            <a:fillRect/>
          </a:stretch>
        </p:blipFill>
        <p:spPr>
          <a:xfrm>
            <a:off x="5856825" y="1082700"/>
            <a:ext cx="2714449" cy="2085350"/>
          </a:xfrm>
          <a:prstGeom prst="rect">
            <a:avLst/>
          </a:prstGeom>
          <a:noFill/>
          <a:ln>
            <a:noFill/>
          </a:ln>
        </p:spPr>
      </p:pic>
      <p:sp>
        <p:nvSpPr>
          <p:cNvPr id="397" name="Google Shape;397;p51"/>
          <p:cNvSpPr txBox="1"/>
          <p:nvPr/>
        </p:nvSpPr>
        <p:spPr>
          <a:xfrm>
            <a:off x="5410200" y="533400"/>
            <a:ext cx="3000000" cy="546600"/>
          </a:xfrm>
          <a:prstGeom prst="rect">
            <a:avLst/>
          </a:prstGeom>
          <a:noFill/>
          <a:ln>
            <a:noFill/>
          </a:ln>
        </p:spPr>
        <p:txBody>
          <a:bodyPr anchorCtr="0" anchor="t" bIns="91425" lIns="0" spcFirstLastPara="1" rIns="0" wrap="square" tIns="91425">
            <a:noAutofit/>
          </a:bodyPr>
          <a:lstStyle/>
          <a:p>
            <a:pPr indent="0" lvl="0" marL="457200" marR="0" rtl="0" algn="l">
              <a:lnSpc>
                <a:spcPct val="130000"/>
              </a:lnSpc>
              <a:spcBef>
                <a:spcPts val="0"/>
              </a:spcBef>
              <a:spcAft>
                <a:spcPts val="0"/>
              </a:spcAft>
              <a:buNone/>
            </a:pPr>
            <a:r>
              <a:t/>
            </a:r>
            <a:endParaRPr sz="1200">
              <a:solidFill>
                <a:srgbClr val="F3F3F3"/>
              </a:solidFill>
              <a:latin typeface="Roboto Mono"/>
              <a:ea typeface="Roboto Mono"/>
              <a:cs typeface="Roboto Mono"/>
              <a:sym typeface="Roboto Mono"/>
            </a:endParaRPr>
          </a:p>
          <a:p>
            <a:pPr indent="0" lvl="0" marL="457200" marR="0" rtl="0" algn="l">
              <a:lnSpc>
                <a:spcPct val="130000"/>
              </a:lnSpc>
              <a:spcBef>
                <a:spcPts val="0"/>
              </a:spcBef>
              <a:spcAft>
                <a:spcPts val="0"/>
              </a:spcAft>
              <a:buNone/>
            </a:pPr>
            <a:r>
              <a:rPr lang="en" sz="1200">
                <a:solidFill>
                  <a:srgbClr val="F3F3F3"/>
                </a:solidFill>
                <a:latin typeface="Roboto Mono"/>
                <a:ea typeface="Roboto Mono"/>
                <a:cs typeface="Roboto Mono"/>
                <a:sym typeface="Roboto Mono"/>
              </a:rPr>
              <a:t>c. Transit VPC</a:t>
            </a:r>
            <a:endParaRPr sz="1200">
              <a:solidFill>
                <a:srgbClr val="F3F3F3"/>
              </a:solidFill>
              <a:latin typeface="Roboto Mono"/>
              <a:ea typeface="Roboto Mono"/>
              <a:cs typeface="Roboto Mono"/>
              <a:sym typeface="Roboto Mono"/>
            </a:endParaRPr>
          </a:p>
        </p:txBody>
      </p:sp>
      <p:pic>
        <p:nvPicPr>
          <p:cNvPr id="398" name="Google Shape;398;p51"/>
          <p:cNvPicPr preferRelativeResize="0"/>
          <p:nvPr/>
        </p:nvPicPr>
        <p:blipFill>
          <a:blip r:embed="rId7">
            <a:alphaModFix/>
          </a:blip>
          <a:stretch>
            <a:fillRect/>
          </a:stretch>
        </p:blipFill>
        <p:spPr>
          <a:xfrm>
            <a:off x="433125" y="3334100"/>
            <a:ext cx="2139256" cy="1657000"/>
          </a:xfrm>
          <a:prstGeom prst="rect">
            <a:avLst/>
          </a:prstGeom>
          <a:noFill/>
          <a:ln>
            <a:noFill/>
          </a:ln>
        </p:spPr>
      </p:pic>
      <p:sp>
        <p:nvSpPr>
          <p:cNvPr id="399" name="Google Shape;399;p51"/>
          <p:cNvSpPr txBox="1"/>
          <p:nvPr/>
        </p:nvSpPr>
        <p:spPr>
          <a:xfrm>
            <a:off x="0" y="2819400"/>
            <a:ext cx="3000000" cy="546600"/>
          </a:xfrm>
          <a:prstGeom prst="rect">
            <a:avLst/>
          </a:prstGeom>
          <a:noFill/>
          <a:ln>
            <a:noFill/>
          </a:ln>
        </p:spPr>
        <p:txBody>
          <a:bodyPr anchorCtr="0" anchor="t" bIns="91425" lIns="0" spcFirstLastPara="1" rIns="0" wrap="square" tIns="91425">
            <a:noAutofit/>
          </a:bodyPr>
          <a:lstStyle/>
          <a:p>
            <a:pPr indent="0" lvl="0" marL="0" rtl="0" algn="l">
              <a:lnSpc>
                <a:spcPct val="130000"/>
              </a:lnSpc>
              <a:spcBef>
                <a:spcPts val="0"/>
              </a:spcBef>
              <a:spcAft>
                <a:spcPts val="0"/>
              </a:spcAft>
              <a:buNone/>
            </a:pPr>
            <a:r>
              <a:rPr lang="en" sz="1200">
                <a:solidFill>
                  <a:srgbClr val="00FFFF"/>
                </a:solidFill>
                <a:latin typeface="Roboto Mono"/>
                <a:ea typeface="Roboto Mono"/>
                <a:cs typeface="Roboto Mono"/>
                <a:sym typeface="Roboto Mono"/>
              </a:rPr>
              <a:t>2. </a:t>
            </a:r>
            <a:r>
              <a:rPr lang="en" sz="1200">
                <a:solidFill>
                  <a:srgbClr val="00FFFF"/>
                </a:solidFill>
                <a:latin typeface="Roboto Mono"/>
                <a:ea typeface="Roboto Mono"/>
                <a:cs typeface="Roboto Mono"/>
                <a:sym typeface="Roboto Mono"/>
              </a:rPr>
              <a:t>Routing Over Non-AWS Networks</a:t>
            </a:r>
            <a:endParaRPr sz="1200">
              <a:solidFill>
                <a:srgbClr val="00FFFF"/>
              </a:solidFill>
              <a:latin typeface="Roboto Mono"/>
              <a:ea typeface="Roboto Mono"/>
              <a:cs typeface="Roboto Mono"/>
              <a:sym typeface="Roboto Mono"/>
            </a:endParaRPr>
          </a:p>
          <a:p>
            <a:pPr indent="-76200" lvl="1" marL="457200" rtl="0" algn="l">
              <a:lnSpc>
                <a:spcPct val="130000"/>
              </a:lnSpc>
              <a:spcBef>
                <a:spcPts val="0"/>
              </a:spcBef>
              <a:spcAft>
                <a:spcPts val="0"/>
              </a:spcAft>
              <a:buClr>
                <a:srgbClr val="F3F3F3"/>
              </a:buClr>
              <a:buSzPts val="1200"/>
              <a:buFont typeface="Roboto Mono"/>
              <a:buAutoNum type="alphaLcPeriod"/>
            </a:pPr>
            <a:r>
              <a:rPr lang="en" sz="1200">
                <a:solidFill>
                  <a:srgbClr val="F3F3F3"/>
                </a:solidFill>
                <a:latin typeface="Roboto Mono"/>
                <a:ea typeface="Roboto Mono"/>
                <a:cs typeface="Roboto Mono"/>
                <a:sym typeface="Roboto Mono"/>
              </a:rPr>
              <a:t>Internet based VPN</a:t>
            </a:r>
            <a:endParaRPr sz="1200">
              <a:solidFill>
                <a:srgbClr val="F3F3F3"/>
              </a:solidFill>
              <a:latin typeface="Roboto Mono"/>
              <a:ea typeface="Roboto Mono"/>
              <a:cs typeface="Roboto Mono"/>
              <a:sym typeface="Roboto Mono"/>
            </a:endParaRPr>
          </a:p>
        </p:txBody>
      </p:sp>
      <p:sp>
        <p:nvSpPr>
          <p:cNvPr id="400" name="Google Shape;400;p51"/>
          <p:cNvSpPr txBox="1"/>
          <p:nvPr/>
        </p:nvSpPr>
        <p:spPr>
          <a:xfrm>
            <a:off x="2362200" y="2971800"/>
            <a:ext cx="3000000" cy="546600"/>
          </a:xfrm>
          <a:prstGeom prst="rect">
            <a:avLst/>
          </a:prstGeom>
          <a:noFill/>
          <a:ln>
            <a:noFill/>
          </a:ln>
        </p:spPr>
        <p:txBody>
          <a:bodyPr anchorCtr="0" anchor="t" bIns="91425" lIns="0" spcFirstLastPara="1" rIns="0" wrap="square" tIns="91425">
            <a:noAutofit/>
          </a:bodyPr>
          <a:lstStyle/>
          <a:p>
            <a:pPr indent="0" lvl="0" marL="457200" marR="0" rtl="0" algn="l">
              <a:lnSpc>
                <a:spcPct val="130000"/>
              </a:lnSpc>
              <a:spcBef>
                <a:spcPts val="0"/>
              </a:spcBef>
              <a:spcAft>
                <a:spcPts val="0"/>
              </a:spcAft>
              <a:buNone/>
            </a:pPr>
            <a:r>
              <a:t/>
            </a:r>
            <a:endParaRPr sz="1200">
              <a:solidFill>
                <a:srgbClr val="F3F3F3"/>
              </a:solidFill>
              <a:latin typeface="Roboto Mono"/>
              <a:ea typeface="Roboto Mono"/>
              <a:cs typeface="Roboto Mono"/>
              <a:sym typeface="Roboto Mono"/>
            </a:endParaRPr>
          </a:p>
          <a:p>
            <a:pPr indent="0" lvl="0" marL="457200" marR="0" rtl="0" algn="l">
              <a:lnSpc>
                <a:spcPct val="130000"/>
              </a:lnSpc>
              <a:spcBef>
                <a:spcPts val="0"/>
              </a:spcBef>
              <a:spcAft>
                <a:spcPts val="0"/>
              </a:spcAft>
              <a:buNone/>
            </a:pPr>
            <a:r>
              <a:rPr lang="en" sz="1200">
                <a:solidFill>
                  <a:srgbClr val="F3F3F3"/>
                </a:solidFill>
                <a:latin typeface="Roboto Mono"/>
                <a:ea typeface="Roboto Mono"/>
                <a:cs typeface="Roboto Mono"/>
                <a:sym typeface="Roboto Mono"/>
              </a:rPr>
              <a:t>b. Corporate NW backbone</a:t>
            </a:r>
            <a:endParaRPr sz="1200">
              <a:solidFill>
                <a:srgbClr val="F3F3F3"/>
              </a:solidFill>
              <a:latin typeface="Roboto Mono"/>
              <a:ea typeface="Roboto Mono"/>
              <a:cs typeface="Roboto Mono"/>
              <a:sym typeface="Roboto Mono"/>
            </a:endParaRPr>
          </a:p>
        </p:txBody>
      </p:sp>
      <p:pic>
        <p:nvPicPr>
          <p:cNvPr id="401" name="Google Shape;401;p51"/>
          <p:cNvPicPr preferRelativeResize="0"/>
          <p:nvPr/>
        </p:nvPicPr>
        <p:blipFill>
          <a:blip r:embed="rId8">
            <a:alphaModFix/>
          </a:blip>
          <a:stretch>
            <a:fillRect/>
          </a:stretch>
        </p:blipFill>
        <p:spPr>
          <a:xfrm>
            <a:off x="3046325" y="3518400"/>
            <a:ext cx="2139250" cy="15711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174600"/>
            <a:ext cx="7725300" cy="755700"/>
          </a:xfrm>
          <a:prstGeom prst="rect">
            <a:avLst/>
          </a:prstGeom>
        </p:spPr>
        <p:txBody>
          <a:bodyPr anchorCtr="0" anchor="b" bIns="91425" lIns="91425" spcFirstLastPara="1" rIns="91425" wrap="square" tIns="91425">
            <a:noAutofit/>
          </a:bodyPr>
          <a:lstStyle/>
          <a:p>
            <a:pPr indent="0" lvl="0" marL="12700" marR="12700" rtl="0" algn="l">
              <a:lnSpc>
                <a:spcPct val="100000"/>
              </a:lnSpc>
              <a:spcBef>
                <a:spcPts val="0"/>
              </a:spcBef>
              <a:spcAft>
                <a:spcPts val="0"/>
              </a:spcAft>
              <a:buNone/>
            </a:pPr>
            <a:r>
              <a:rPr lang="en"/>
              <a:t>Route propagation b/w AWS subnets and On-prem subnets</a:t>
            </a:r>
            <a:endParaRPr>
              <a:latin typeface="Roboto Mono"/>
              <a:ea typeface="Roboto Mono"/>
              <a:cs typeface="Roboto Mono"/>
              <a:sym typeface="Roboto Mono"/>
            </a:endParaRPr>
          </a:p>
        </p:txBody>
      </p:sp>
      <p:pic>
        <p:nvPicPr>
          <p:cNvPr id="79" name="Google Shape;79;p16"/>
          <p:cNvPicPr preferRelativeResize="0"/>
          <p:nvPr/>
        </p:nvPicPr>
        <p:blipFill>
          <a:blip r:embed="rId3">
            <a:alphaModFix/>
          </a:blip>
          <a:stretch>
            <a:fillRect/>
          </a:stretch>
        </p:blipFill>
        <p:spPr>
          <a:xfrm>
            <a:off x="152400" y="930300"/>
            <a:ext cx="4652625" cy="1753750"/>
          </a:xfrm>
          <a:prstGeom prst="rect">
            <a:avLst/>
          </a:prstGeom>
          <a:noFill/>
          <a:ln>
            <a:noFill/>
          </a:ln>
        </p:spPr>
      </p:pic>
      <p:sp>
        <p:nvSpPr>
          <p:cNvPr id="80" name="Google Shape;80;p16"/>
          <p:cNvSpPr txBox="1"/>
          <p:nvPr/>
        </p:nvSpPr>
        <p:spPr>
          <a:xfrm>
            <a:off x="140075" y="2607750"/>
            <a:ext cx="38229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Average"/>
                <a:ea typeface="Average"/>
                <a:cs typeface="Average"/>
                <a:sym typeface="Average"/>
              </a:rPr>
              <a:t>BGP is dynamic route propagation</a:t>
            </a:r>
            <a:endParaRPr>
              <a:solidFill>
                <a:srgbClr val="F3F3F3"/>
              </a:solidFill>
              <a:latin typeface="Average"/>
              <a:ea typeface="Average"/>
              <a:cs typeface="Average"/>
              <a:sym typeface="Average"/>
            </a:endParaRPr>
          </a:p>
        </p:txBody>
      </p:sp>
      <p:pic>
        <p:nvPicPr>
          <p:cNvPr id="81" name="Google Shape;81;p16"/>
          <p:cNvPicPr preferRelativeResize="0"/>
          <p:nvPr/>
        </p:nvPicPr>
        <p:blipFill>
          <a:blip r:embed="rId4">
            <a:alphaModFix/>
          </a:blip>
          <a:stretch>
            <a:fillRect/>
          </a:stretch>
        </p:blipFill>
        <p:spPr>
          <a:xfrm>
            <a:off x="152400" y="3206250"/>
            <a:ext cx="5365050" cy="1784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2CC"/>
        </a:solidFill>
      </p:bgPr>
    </p:bg>
    <p:spTree>
      <p:nvGrpSpPr>
        <p:cNvPr id="405" name="Shape 405"/>
        <p:cNvGrpSpPr/>
        <p:nvPr/>
      </p:nvGrpSpPr>
      <p:grpSpPr>
        <a:xfrm>
          <a:off x="0" y="0"/>
          <a:ext cx="0" cy="0"/>
          <a:chOff x="0" y="0"/>
          <a:chExt cx="0" cy="0"/>
        </a:xfrm>
      </p:grpSpPr>
      <p:sp>
        <p:nvSpPr>
          <p:cNvPr id="406" name="Google Shape;406;p52"/>
          <p:cNvSpPr txBox="1"/>
          <p:nvPr>
            <p:ph type="title"/>
          </p:nvPr>
        </p:nvSpPr>
        <p:spPr>
          <a:xfrm>
            <a:off x="311700" y="555600"/>
            <a:ext cx="5634900" cy="755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3600">
                <a:solidFill>
                  <a:srgbClr val="434343"/>
                </a:solidFill>
                <a:latin typeface="Average"/>
                <a:ea typeface="Average"/>
                <a:cs typeface="Average"/>
                <a:sym typeface="Average"/>
              </a:rPr>
              <a:t>AWS VPN</a:t>
            </a:r>
            <a:endParaRPr sz="3600">
              <a:solidFill>
                <a:srgbClr val="434343"/>
              </a:solidFill>
              <a:latin typeface="Average"/>
              <a:ea typeface="Average"/>
              <a:cs typeface="Average"/>
              <a:sym typeface="Averag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3"/>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Site-to-Site VPN Single and Multiple Connection Examples</a:t>
            </a:r>
            <a:endParaRPr sz="1800"/>
          </a:p>
          <a:p>
            <a:pPr indent="0" lvl="0" marL="0" rtl="0" algn="l">
              <a:spcBef>
                <a:spcPts val="0"/>
              </a:spcBef>
              <a:spcAft>
                <a:spcPts val="0"/>
              </a:spcAft>
              <a:buNone/>
            </a:pPr>
            <a:r>
              <a:rPr lang="en" sz="1100" u="sng">
                <a:solidFill>
                  <a:schemeClr val="hlink"/>
                </a:solidFill>
                <a:latin typeface="Roboto Mono"/>
                <a:ea typeface="Roboto Mono"/>
                <a:cs typeface="Roboto Mono"/>
                <a:sym typeface="Roboto Mono"/>
                <a:hlinkClick r:id="rId3"/>
              </a:rPr>
              <a:t>https://docs.aws.amazon.com/vpn/latest/s2svpn/Examples.html</a:t>
            </a:r>
            <a:endParaRPr sz="1800">
              <a:latin typeface="Roboto Mono"/>
              <a:ea typeface="Roboto Mono"/>
              <a:cs typeface="Roboto Mono"/>
              <a:sym typeface="Roboto Mono"/>
            </a:endParaRPr>
          </a:p>
        </p:txBody>
      </p:sp>
      <p:pic>
        <p:nvPicPr>
          <p:cNvPr id="412" name="Google Shape;412;p53"/>
          <p:cNvPicPr preferRelativeResize="0"/>
          <p:nvPr/>
        </p:nvPicPr>
        <p:blipFill>
          <a:blip r:embed="rId4">
            <a:alphaModFix/>
          </a:blip>
          <a:stretch>
            <a:fillRect/>
          </a:stretch>
        </p:blipFill>
        <p:spPr>
          <a:xfrm>
            <a:off x="152400" y="930375"/>
            <a:ext cx="3298724" cy="1874700"/>
          </a:xfrm>
          <a:prstGeom prst="rect">
            <a:avLst/>
          </a:prstGeom>
          <a:noFill/>
          <a:ln>
            <a:noFill/>
          </a:ln>
        </p:spPr>
      </p:pic>
      <p:sp>
        <p:nvSpPr>
          <p:cNvPr id="413" name="Google Shape;413;p53"/>
          <p:cNvSpPr txBox="1"/>
          <p:nvPr/>
        </p:nvSpPr>
        <p:spPr>
          <a:xfrm>
            <a:off x="76200" y="457200"/>
            <a:ext cx="3494400" cy="58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1100">
                <a:solidFill>
                  <a:srgbClr val="0000FF"/>
                </a:solidFill>
                <a:highlight>
                  <a:srgbClr val="FFFFFF"/>
                </a:highlight>
                <a:latin typeface="Roboto Mono"/>
                <a:ea typeface="Roboto Mono"/>
                <a:cs typeface="Roboto Mono"/>
                <a:sym typeface="Roboto Mono"/>
              </a:rPr>
              <a:t>Single S2S VPN Connection</a:t>
            </a:r>
            <a:endParaRPr b="1" sz="1100">
              <a:solidFill>
                <a:srgbClr val="0000FF"/>
              </a:solidFill>
              <a:highlight>
                <a:srgbClr val="FFFFFF"/>
              </a:highlight>
              <a:latin typeface="Roboto Mono"/>
              <a:ea typeface="Roboto Mono"/>
              <a:cs typeface="Roboto Mono"/>
              <a:sym typeface="Roboto Mono"/>
            </a:endParaRPr>
          </a:p>
          <a:p>
            <a:pPr indent="0" lvl="0" marL="0" rtl="0" algn="l">
              <a:lnSpc>
                <a:spcPct val="100000"/>
              </a:lnSpc>
              <a:spcBef>
                <a:spcPts val="1400"/>
              </a:spcBef>
              <a:spcAft>
                <a:spcPts val="0"/>
              </a:spcAft>
              <a:buNone/>
            </a:pPr>
            <a:r>
              <a:t/>
            </a:r>
            <a:endParaRPr sz="1100">
              <a:solidFill>
                <a:srgbClr val="0000FF"/>
              </a:solidFill>
              <a:latin typeface="Roboto Mono"/>
              <a:ea typeface="Roboto Mono"/>
              <a:cs typeface="Roboto Mono"/>
              <a:sym typeface="Roboto Mono"/>
            </a:endParaRPr>
          </a:p>
        </p:txBody>
      </p:sp>
      <p:pic>
        <p:nvPicPr>
          <p:cNvPr id="414" name="Google Shape;414;p53"/>
          <p:cNvPicPr preferRelativeResize="0"/>
          <p:nvPr/>
        </p:nvPicPr>
        <p:blipFill>
          <a:blip r:embed="rId5">
            <a:alphaModFix/>
          </a:blip>
          <a:stretch>
            <a:fillRect/>
          </a:stretch>
        </p:blipFill>
        <p:spPr>
          <a:xfrm>
            <a:off x="152400" y="3198850"/>
            <a:ext cx="3444725" cy="1921275"/>
          </a:xfrm>
          <a:prstGeom prst="rect">
            <a:avLst/>
          </a:prstGeom>
          <a:noFill/>
          <a:ln>
            <a:noFill/>
          </a:ln>
        </p:spPr>
      </p:pic>
      <p:sp>
        <p:nvSpPr>
          <p:cNvPr id="415" name="Google Shape;415;p53"/>
          <p:cNvSpPr txBox="1"/>
          <p:nvPr/>
        </p:nvSpPr>
        <p:spPr>
          <a:xfrm>
            <a:off x="76200" y="2667000"/>
            <a:ext cx="3494400" cy="58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1100">
                <a:solidFill>
                  <a:srgbClr val="0000FF"/>
                </a:solidFill>
                <a:highlight>
                  <a:srgbClr val="FFFFFF"/>
                </a:highlight>
                <a:latin typeface="Roboto Mono"/>
                <a:ea typeface="Roboto Mono"/>
                <a:cs typeface="Roboto Mono"/>
                <a:sym typeface="Roboto Mono"/>
              </a:rPr>
              <a:t>Single S2S VPN Connection with a transit gateway</a:t>
            </a:r>
            <a:endParaRPr b="1" sz="1100">
              <a:solidFill>
                <a:srgbClr val="0000FF"/>
              </a:solidFill>
              <a:highlight>
                <a:srgbClr val="FFFFFF"/>
              </a:highlight>
              <a:latin typeface="Roboto Mono"/>
              <a:ea typeface="Roboto Mono"/>
              <a:cs typeface="Roboto Mono"/>
              <a:sym typeface="Roboto Mono"/>
            </a:endParaRPr>
          </a:p>
          <a:p>
            <a:pPr indent="0" lvl="0" marL="0" rtl="0" algn="l">
              <a:lnSpc>
                <a:spcPct val="115000"/>
              </a:lnSpc>
              <a:spcBef>
                <a:spcPts val="1400"/>
              </a:spcBef>
              <a:spcAft>
                <a:spcPts val="0"/>
              </a:spcAft>
              <a:buNone/>
            </a:pPr>
            <a:r>
              <a:t/>
            </a:r>
            <a:endParaRPr sz="1100">
              <a:solidFill>
                <a:srgbClr val="0000FF"/>
              </a:solidFill>
              <a:latin typeface="Roboto Mono"/>
              <a:ea typeface="Roboto Mono"/>
              <a:cs typeface="Roboto Mono"/>
              <a:sym typeface="Roboto Mono"/>
            </a:endParaRPr>
          </a:p>
        </p:txBody>
      </p:sp>
      <p:pic>
        <p:nvPicPr>
          <p:cNvPr id="416" name="Google Shape;416;p53"/>
          <p:cNvPicPr preferRelativeResize="0"/>
          <p:nvPr/>
        </p:nvPicPr>
        <p:blipFill>
          <a:blip r:embed="rId6">
            <a:alphaModFix/>
          </a:blip>
          <a:stretch>
            <a:fillRect/>
          </a:stretch>
        </p:blipFill>
        <p:spPr>
          <a:xfrm>
            <a:off x="5276000" y="74475"/>
            <a:ext cx="3696925" cy="2426700"/>
          </a:xfrm>
          <a:prstGeom prst="rect">
            <a:avLst/>
          </a:prstGeom>
          <a:noFill/>
          <a:ln>
            <a:noFill/>
          </a:ln>
        </p:spPr>
      </p:pic>
      <p:sp>
        <p:nvSpPr>
          <p:cNvPr id="417" name="Google Shape;417;p53"/>
          <p:cNvSpPr txBox="1"/>
          <p:nvPr/>
        </p:nvSpPr>
        <p:spPr>
          <a:xfrm>
            <a:off x="4038600" y="685800"/>
            <a:ext cx="3494400" cy="58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0000FF"/>
                </a:solidFill>
                <a:highlight>
                  <a:srgbClr val="FFFFFF"/>
                </a:highlight>
                <a:latin typeface="Roboto Mono"/>
                <a:ea typeface="Roboto Mono"/>
                <a:cs typeface="Roboto Mono"/>
                <a:sym typeface="Roboto Mono"/>
              </a:rPr>
              <a:t>Multiple </a:t>
            </a:r>
            <a:endParaRPr b="1" sz="1100">
              <a:solidFill>
                <a:srgbClr val="0000FF"/>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b="1" lang="en" sz="1100">
                <a:solidFill>
                  <a:srgbClr val="0000FF"/>
                </a:solidFill>
                <a:highlight>
                  <a:srgbClr val="FFFFFF"/>
                </a:highlight>
                <a:latin typeface="Roboto Mono"/>
                <a:ea typeface="Roboto Mono"/>
                <a:cs typeface="Roboto Mono"/>
                <a:sym typeface="Roboto Mono"/>
              </a:rPr>
              <a:t>S2S VPN </a:t>
            </a:r>
            <a:endParaRPr b="1" sz="1100">
              <a:solidFill>
                <a:srgbClr val="0000FF"/>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b="1" lang="en" sz="1100">
                <a:solidFill>
                  <a:srgbClr val="0000FF"/>
                </a:solidFill>
                <a:highlight>
                  <a:srgbClr val="FFFFFF"/>
                </a:highlight>
                <a:latin typeface="Roboto Mono"/>
                <a:ea typeface="Roboto Mono"/>
                <a:cs typeface="Roboto Mono"/>
                <a:sym typeface="Roboto Mono"/>
              </a:rPr>
              <a:t>Connections</a:t>
            </a:r>
            <a:endParaRPr b="1" sz="1100">
              <a:solidFill>
                <a:srgbClr val="0000FF"/>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100">
              <a:solidFill>
                <a:srgbClr val="0000FF"/>
              </a:solidFill>
              <a:latin typeface="Roboto Mono"/>
              <a:ea typeface="Roboto Mono"/>
              <a:cs typeface="Roboto Mono"/>
              <a:sym typeface="Roboto Mono"/>
            </a:endParaRPr>
          </a:p>
        </p:txBody>
      </p:sp>
      <p:pic>
        <p:nvPicPr>
          <p:cNvPr id="418" name="Google Shape;418;p53"/>
          <p:cNvPicPr preferRelativeResize="0"/>
          <p:nvPr/>
        </p:nvPicPr>
        <p:blipFill>
          <a:blip r:embed="rId7">
            <a:alphaModFix/>
          </a:blip>
          <a:stretch>
            <a:fillRect/>
          </a:stretch>
        </p:blipFill>
        <p:spPr>
          <a:xfrm>
            <a:off x="5276000" y="2607100"/>
            <a:ext cx="3696925" cy="2414848"/>
          </a:xfrm>
          <a:prstGeom prst="rect">
            <a:avLst/>
          </a:prstGeom>
          <a:noFill/>
          <a:ln>
            <a:noFill/>
          </a:ln>
        </p:spPr>
      </p:pic>
      <p:sp>
        <p:nvSpPr>
          <p:cNvPr id="419" name="Google Shape;419;p53"/>
          <p:cNvSpPr txBox="1"/>
          <p:nvPr/>
        </p:nvSpPr>
        <p:spPr>
          <a:xfrm>
            <a:off x="4038600" y="2819400"/>
            <a:ext cx="3494400" cy="58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0000FF"/>
                </a:solidFill>
                <a:highlight>
                  <a:srgbClr val="FFFFFF"/>
                </a:highlight>
                <a:latin typeface="Roboto Mono"/>
                <a:ea typeface="Roboto Mono"/>
                <a:cs typeface="Roboto Mono"/>
                <a:sym typeface="Roboto Mono"/>
              </a:rPr>
              <a:t>Multiple </a:t>
            </a:r>
            <a:endParaRPr b="1" sz="1100">
              <a:solidFill>
                <a:srgbClr val="0000FF"/>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b="1" lang="en" sz="1100">
                <a:solidFill>
                  <a:srgbClr val="0000FF"/>
                </a:solidFill>
                <a:highlight>
                  <a:srgbClr val="FFFFFF"/>
                </a:highlight>
                <a:latin typeface="Roboto Mono"/>
                <a:ea typeface="Roboto Mono"/>
                <a:cs typeface="Roboto Mono"/>
                <a:sym typeface="Roboto Mono"/>
              </a:rPr>
              <a:t>S2S VPN </a:t>
            </a:r>
            <a:endParaRPr b="1" sz="1100">
              <a:solidFill>
                <a:srgbClr val="0000FF"/>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b="1" lang="en" sz="1100">
                <a:solidFill>
                  <a:srgbClr val="0000FF"/>
                </a:solidFill>
                <a:highlight>
                  <a:srgbClr val="FFFFFF"/>
                </a:highlight>
                <a:latin typeface="Roboto Mono"/>
                <a:ea typeface="Roboto Mono"/>
                <a:cs typeface="Roboto Mono"/>
                <a:sym typeface="Roboto Mono"/>
              </a:rPr>
              <a:t>Connections</a:t>
            </a:r>
            <a:endParaRPr b="1" sz="1100">
              <a:solidFill>
                <a:srgbClr val="0000FF"/>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b="1" lang="en" sz="1100">
                <a:solidFill>
                  <a:srgbClr val="0000FF"/>
                </a:solidFill>
                <a:highlight>
                  <a:srgbClr val="FFFFFF"/>
                </a:highlight>
                <a:latin typeface="Roboto Mono"/>
                <a:ea typeface="Roboto Mono"/>
                <a:cs typeface="Roboto Mono"/>
                <a:sym typeface="Roboto Mono"/>
              </a:rPr>
              <a:t>w/a transit </a:t>
            </a:r>
            <a:endParaRPr b="1" sz="1100">
              <a:solidFill>
                <a:srgbClr val="0000FF"/>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b="1" lang="en" sz="1100">
                <a:solidFill>
                  <a:srgbClr val="0000FF"/>
                </a:solidFill>
                <a:highlight>
                  <a:srgbClr val="FFFFFF"/>
                </a:highlight>
                <a:latin typeface="Roboto Mono"/>
                <a:ea typeface="Roboto Mono"/>
                <a:cs typeface="Roboto Mono"/>
                <a:sym typeface="Roboto Mono"/>
              </a:rPr>
              <a:t>gateway</a:t>
            </a:r>
            <a:endParaRPr b="1" sz="1100">
              <a:solidFill>
                <a:srgbClr val="0000FF"/>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100">
              <a:solidFill>
                <a:srgbClr val="0000FF"/>
              </a:solidFill>
              <a:latin typeface="Roboto Mono"/>
              <a:ea typeface="Roboto Mono"/>
              <a:cs typeface="Roboto Mono"/>
              <a:sym typeface="Roboto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54"/>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Providing Secure Communication Between Sites Using VPN CloudHub</a:t>
            </a:r>
            <a:endParaRPr sz="1800"/>
          </a:p>
          <a:p>
            <a:pPr indent="0" lvl="0" marL="0" rtl="0" algn="l">
              <a:spcBef>
                <a:spcPts val="0"/>
              </a:spcBef>
              <a:spcAft>
                <a:spcPts val="0"/>
              </a:spcAft>
              <a:buNone/>
            </a:pPr>
            <a:r>
              <a:rPr lang="en" sz="1100" u="sng">
                <a:solidFill>
                  <a:schemeClr val="hlink"/>
                </a:solidFill>
                <a:latin typeface="Roboto Mono"/>
                <a:ea typeface="Roboto Mono"/>
                <a:cs typeface="Roboto Mono"/>
                <a:sym typeface="Roboto Mono"/>
                <a:hlinkClick r:id="rId3"/>
              </a:rPr>
              <a:t>https://docs.aws.amazon.com/vpn/latest/s2svpn/VPN_CloudHub.html</a:t>
            </a:r>
            <a:endParaRPr sz="1800">
              <a:latin typeface="Roboto Mono"/>
              <a:ea typeface="Roboto Mono"/>
              <a:cs typeface="Roboto Mono"/>
              <a:sym typeface="Roboto Mono"/>
            </a:endParaRPr>
          </a:p>
        </p:txBody>
      </p:sp>
      <p:pic>
        <p:nvPicPr>
          <p:cNvPr id="425" name="Google Shape;425;p54"/>
          <p:cNvPicPr preferRelativeResize="0"/>
          <p:nvPr/>
        </p:nvPicPr>
        <p:blipFill>
          <a:blip r:embed="rId4">
            <a:alphaModFix/>
          </a:blip>
          <a:stretch>
            <a:fillRect/>
          </a:stretch>
        </p:blipFill>
        <p:spPr>
          <a:xfrm>
            <a:off x="152400" y="777975"/>
            <a:ext cx="3617300" cy="2597200"/>
          </a:xfrm>
          <a:prstGeom prst="rect">
            <a:avLst/>
          </a:prstGeom>
          <a:noFill/>
          <a:ln>
            <a:noFill/>
          </a:ln>
        </p:spPr>
      </p:pic>
      <p:sp>
        <p:nvSpPr>
          <p:cNvPr id="426" name="Google Shape;426;p54"/>
          <p:cNvSpPr txBox="1"/>
          <p:nvPr/>
        </p:nvSpPr>
        <p:spPr>
          <a:xfrm>
            <a:off x="3886200" y="533400"/>
            <a:ext cx="50337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3F3F3"/>
                </a:solidFill>
                <a:latin typeface="Roboto Mono"/>
                <a:ea typeface="Roboto Mono"/>
                <a:cs typeface="Roboto Mono"/>
                <a:sym typeface="Roboto Mono"/>
              </a:rPr>
              <a:t>If you have multiple AWS S2S VPN connections, you can provide secure communication between sites using the AWS VPN CloudHub. This enables your remote sites to communicate with each other, and not just with the VPC. </a:t>
            </a:r>
            <a:endParaRPr sz="1000">
              <a:solidFill>
                <a:srgbClr val="F3F3F3"/>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F3F3F3"/>
                </a:solidFill>
                <a:latin typeface="Roboto Mono"/>
                <a:ea typeface="Roboto Mono"/>
                <a:cs typeface="Roboto Mono"/>
                <a:sym typeface="Roboto Mono"/>
              </a:rPr>
              <a:t>The VPN CloudHub operates on a simple hub-and-spoke model that you can use with or without a VPC. </a:t>
            </a:r>
            <a:endParaRPr sz="1000">
              <a:solidFill>
                <a:srgbClr val="F3F3F3"/>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F3F3F3"/>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00FFFF"/>
                </a:solidFill>
                <a:latin typeface="Roboto Mono"/>
                <a:ea typeface="Roboto Mono"/>
                <a:cs typeface="Roboto Mono"/>
                <a:sym typeface="Roboto Mono"/>
              </a:rPr>
              <a:t>This design is suitable for customers with multiple branch offices and existing internet connections who'd like to implement a convenient, potentially low-cost hub-and-spoke model for primary or backup connectivity between these remote offices.</a:t>
            </a:r>
            <a:endParaRPr sz="1000">
              <a:solidFill>
                <a:srgbClr val="F3F3F3"/>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F3F3F3"/>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F3F3F3"/>
                </a:solidFill>
                <a:latin typeface="Roboto Mono"/>
                <a:ea typeface="Roboto Mono"/>
                <a:cs typeface="Roboto Mono"/>
                <a:sym typeface="Roboto Mono"/>
              </a:rPr>
              <a:t>To use the AWS VPN CloudHub, you must create a VGW with multiple customer gateways. You must use a unique Border Gateway Protocol (BGP) Autonomous System Number (ASN) for each customer gateway. Customer gateways advertise the appropriate routes (BGP prefixes) over their Site-to-Site VPN connections. These routing advertisements are received and re-advertised to each BGP peer, enabling each site to send data to and receive data from the other sites. The sites must not have overlapping IP ranges. Each site can also send and receive data from the VPC as if they were using a standard Site-to-Site VPN connection.</a:t>
            </a:r>
            <a:endParaRPr sz="1000">
              <a:solidFill>
                <a:srgbClr val="F3F3F3"/>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F3F3F3"/>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444444"/>
                </a:solidFill>
                <a:highlight>
                  <a:srgbClr val="FFFFFF"/>
                </a:highlight>
              </a:rPr>
              <a:t>Sites that use AWS Direct Connect connections to the virtual private gateway can also be part of the AWS VPN CloudHub. </a:t>
            </a:r>
            <a:endParaRPr sz="1000">
              <a:solidFill>
                <a:srgbClr val="F3F3F3"/>
              </a:solidFill>
              <a:latin typeface="Roboto Mono"/>
              <a:ea typeface="Roboto Mono"/>
              <a:cs typeface="Roboto Mono"/>
              <a:sym typeface="Roboto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55"/>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1800"/>
              <a:t>Using Redundant Site-to-Site VPN Connections to Provide Failover</a:t>
            </a:r>
            <a:endParaRPr sz="1800"/>
          </a:p>
          <a:p>
            <a:pPr indent="0" lvl="0" marL="0" rtl="0" algn="l">
              <a:lnSpc>
                <a:spcPct val="100000"/>
              </a:lnSpc>
              <a:spcBef>
                <a:spcPts val="0"/>
              </a:spcBef>
              <a:spcAft>
                <a:spcPts val="0"/>
              </a:spcAft>
              <a:buNone/>
            </a:pPr>
            <a:r>
              <a:rPr lang="en" sz="1100" u="sng">
                <a:solidFill>
                  <a:srgbClr val="F3F3F3"/>
                </a:solidFill>
                <a:latin typeface="Roboto Mono"/>
                <a:ea typeface="Roboto Mono"/>
                <a:cs typeface="Roboto Mono"/>
                <a:sym typeface="Roboto Mono"/>
                <a:hlinkClick r:id="rId3"/>
              </a:rPr>
              <a:t>https://docs.aws.amazon.com/vpn/latest/s2svpn/VPNConnections.html</a:t>
            </a:r>
            <a:endParaRPr sz="1800">
              <a:solidFill>
                <a:srgbClr val="F3F3F3"/>
              </a:solidFill>
              <a:latin typeface="Roboto Mono"/>
              <a:ea typeface="Roboto Mono"/>
              <a:cs typeface="Roboto Mono"/>
              <a:sym typeface="Roboto Mono"/>
            </a:endParaRPr>
          </a:p>
        </p:txBody>
      </p:sp>
      <p:sp>
        <p:nvSpPr>
          <p:cNvPr id="432" name="Google Shape;432;p55"/>
          <p:cNvSpPr txBox="1"/>
          <p:nvPr/>
        </p:nvSpPr>
        <p:spPr>
          <a:xfrm>
            <a:off x="2819400" y="685800"/>
            <a:ext cx="50337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3F3F3"/>
                </a:solidFill>
                <a:latin typeface="Roboto Mono"/>
                <a:ea typeface="Roboto Mono"/>
                <a:cs typeface="Roboto Mono"/>
                <a:sym typeface="Roboto Mono"/>
              </a:rPr>
              <a:t>a Site-to-Site VPN connection has two tunnels to help ensure connectivity in case one of the Site-to-Site VPN connections becomes unavailable. To protect against a loss of connectivity in case your customer gateway becomes unavailable, you can set up a second Site-to-Site VPN connection to your VPC and virtual private gateway by using a second customer gateway. By using redundant Site-to-Site VPN connections and customer gateways, you can perform maintenance on one of your customer gateways while traffic continues to flow over the second customer gateway's Site-to-Site VPN connection. To establish redundant Site-to-Site VPN connections and customer gateways on your remote network, you need to set up a second Site-to-Site VPN connection. The customer gateway IP address for the second Site-to-Site VPN connection must be publicly accessible.</a:t>
            </a:r>
            <a:endParaRPr sz="1000">
              <a:solidFill>
                <a:srgbClr val="F3F3F3"/>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F3F3F3"/>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00FFFF"/>
                </a:solidFill>
                <a:latin typeface="Roboto Mono"/>
                <a:ea typeface="Roboto Mono"/>
                <a:cs typeface="Roboto Mono"/>
                <a:sym typeface="Roboto Mono"/>
              </a:rPr>
              <a:t>Dynamically routed Site-to-Site VPN connections use the Border Gateway Protocol (BGP) to exchange routing information between your customer gateways and the virtual private gateways. Statically routed Site-to-Site VPN connections require you to enter static routes for the remote network on your side of the customer gateway. BGP-advertised and statically entered route information allow gateways on both sides to determine which tunnels are available and reroute traffic if a failure occurs. </a:t>
            </a:r>
            <a:endParaRPr sz="900">
              <a:solidFill>
                <a:srgbClr val="00FFFF"/>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00FFFF"/>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00FFFF"/>
                </a:solidFill>
                <a:latin typeface="Roboto Mono"/>
                <a:ea typeface="Roboto Mono"/>
                <a:cs typeface="Roboto Mono"/>
                <a:sym typeface="Roboto Mono"/>
              </a:rPr>
              <a:t>We recommend that you configure your network to use the routing information provided by BGP (if available) to select an available path. The exact configuration depends on the architecture of your network.</a:t>
            </a:r>
            <a:endParaRPr sz="900">
              <a:solidFill>
                <a:srgbClr val="00FFFF"/>
              </a:solidFill>
              <a:latin typeface="Roboto Mono"/>
              <a:ea typeface="Roboto Mono"/>
              <a:cs typeface="Roboto Mono"/>
              <a:sym typeface="Roboto Mono"/>
            </a:endParaRPr>
          </a:p>
        </p:txBody>
      </p:sp>
      <p:pic>
        <p:nvPicPr>
          <p:cNvPr id="433" name="Google Shape;433;p55"/>
          <p:cNvPicPr preferRelativeResize="0"/>
          <p:nvPr/>
        </p:nvPicPr>
        <p:blipFill>
          <a:blip r:embed="rId4">
            <a:alphaModFix/>
          </a:blip>
          <a:stretch>
            <a:fillRect/>
          </a:stretch>
        </p:blipFill>
        <p:spPr>
          <a:xfrm>
            <a:off x="152400" y="777975"/>
            <a:ext cx="2049138" cy="4213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VPCs and Subnets - Concepts</a:t>
            </a:r>
            <a:endParaRPr sz="1800"/>
          </a:p>
        </p:txBody>
      </p:sp>
      <p:pic>
        <p:nvPicPr>
          <p:cNvPr id="87" name="Google Shape;87;p17"/>
          <p:cNvPicPr preferRelativeResize="0"/>
          <p:nvPr/>
        </p:nvPicPr>
        <p:blipFill>
          <a:blip r:embed="rId3">
            <a:alphaModFix/>
          </a:blip>
          <a:stretch>
            <a:fillRect/>
          </a:stretch>
        </p:blipFill>
        <p:spPr>
          <a:xfrm>
            <a:off x="152400" y="777975"/>
            <a:ext cx="3534550" cy="4213124"/>
          </a:xfrm>
          <a:prstGeom prst="rect">
            <a:avLst/>
          </a:prstGeom>
          <a:noFill/>
          <a:ln>
            <a:noFill/>
          </a:ln>
        </p:spPr>
      </p:pic>
      <p:sp>
        <p:nvSpPr>
          <p:cNvPr id="88" name="Google Shape;88;p17"/>
          <p:cNvSpPr txBox="1"/>
          <p:nvPr/>
        </p:nvSpPr>
        <p:spPr>
          <a:xfrm>
            <a:off x="3810000" y="304800"/>
            <a:ext cx="5209500" cy="4686300"/>
          </a:xfrm>
          <a:prstGeom prst="rect">
            <a:avLst/>
          </a:prstGeom>
          <a:noFill/>
          <a:ln>
            <a:noFill/>
          </a:ln>
        </p:spPr>
        <p:txBody>
          <a:bodyPr anchorCtr="0" anchor="t" bIns="91425" lIns="91425" spcFirstLastPara="1" rIns="91425" wrap="square" tIns="91425">
            <a:noAutofit/>
          </a:bodyPr>
          <a:lstStyle/>
          <a:p>
            <a:pPr indent="-102870" lvl="0" marL="91440" rtl="0" algn="l">
              <a:spcBef>
                <a:spcPts val="0"/>
              </a:spcBef>
              <a:spcAft>
                <a:spcPts val="0"/>
              </a:spcAft>
              <a:buClr>
                <a:srgbClr val="D9D9D9"/>
              </a:buClr>
              <a:buSzPts val="900"/>
              <a:buFont typeface="Roboto Mono"/>
              <a:buChar char="➔"/>
            </a:pPr>
            <a:r>
              <a:rPr lang="en" sz="900">
                <a:solidFill>
                  <a:srgbClr val="D9D9D9"/>
                </a:solidFill>
                <a:latin typeface="Roboto Mono"/>
                <a:ea typeface="Roboto Mono"/>
                <a:cs typeface="Roboto Mono"/>
                <a:sym typeface="Roboto Mono"/>
              </a:rPr>
              <a:t>A VPC </a:t>
            </a:r>
            <a:r>
              <a:rPr lang="en" sz="900">
                <a:solidFill>
                  <a:srgbClr val="00FFFF"/>
                </a:solidFill>
                <a:latin typeface="Roboto Mono"/>
                <a:ea typeface="Roboto Mono"/>
                <a:cs typeface="Roboto Mono"/>
                <a:sym typeface="Roboto Mono"/>
              </a:rPr>
              <a:t>spans all the Availability Zones </a:t>
            </a:r>
            <a:r>
              <a:rPr lang="en" sz="900">
                <a:solidFill>
                  <a:srgbClr val="D9D9D9"/>
                </a:solidFill>
                <a:latin typeface="Roboto Mono"/>
                <a:ea typeface="Roboto Mono"/>
                <a:cs typeface="Roboto Mono"/>
                <a:sym typeface="Roboto Mono"/>
              </a:rPr>
              <a:t>in the region.</a:t>
            </a:r>
            <a:endParaRPr sz="900">
              <a:solidFill>
                <a:srgbClr val="D9D9D9"/>
              </a:solidFill>
              <a:latin typeface="Roboto Mono"/>
              <a:ea typeface="Roboto Mono"/>
              <a:cs typeface="Roboto Mono"/>
              <a:sym typeface="Roboto Mono"/>
            </a:endParaRPr>
          </a:p>
          <a:p>
            <a:pPr indent="-102870" lvl="0" marL="91440" rtl="0" algn="l">
              <a:spcBef>
                <a:spcPts val="1000"/>
              </a:spcBef>
              <a:spcAft>
                <a:spcPts val="0"/>
              </a:spcAft>
              <a:buClr>
                <a:srgbClr val="D9D9D9"/>
              </a:buClr>
              <a:buSzPts val="900"/>
              <a:buFont typeface="Roboto Mono"/>
              <a:buChar char="➔"/>
            </a:pPr>
            <a:r>
              <a:rPr lang="en" sz="900">
                <a:solidFill>
                  <a:srgbClr val="00FFFF"/>
                </a:solidFill>
                <a:latin typeface="Roboto Mono"/>
                <a:ea typeface="Roboto Mono"/>
                <a:cs typeface="Roboto Mono"/>
                <a:sym typeface="Roboto Mono"/>
              </a:rPr>
              <a:t>Each subnet must reside entirely within one Availability Zone </a:t>
            </a:r>
            <a:r>
              <a:rPr lang="en" sz="900">
                <a:solidFill>
                  <a:srgbClr val="D9D9D9"/>
                </a:solidFill>
                <a:latin typeface="Roboto Mono"/>
                <a:ea typeface="Roboto Mono"/>
                <a:cs typeface="Roboto Mono"/>
                <a:sym typeface="Roboto Mono"/>
              </a:rPr>
              <a:t>and cannot span zones. By launching instances in separate Availability Zones, you can protect your applications from the failure of a single location.</a:t>
            </a:r>
            <a:endParaRPr sz="900">
              <a:solidFill>
                <a:srgbClr val="D9D9D9"/>
              </a:solidFill>
              <a:latin typeface="Roboto Mono"/>
              <a:ea typeface="Roboto Mono"/>
              <a:cs typeface="Roboto Mono"/>
              <a:sym typeface="Roboto Mono"/>
            </a:endParaRPr>
          </a:p>
          <a:p>
            <a:pPr indent="-102870" lvl="0" marL="91440" rtl="0" algn="l">
              <a:spcBef>
                <a:spcPts val="1000"/>
              </a:spcBef>
              <a:spcAft>
                <a:spcPts val="0"/>
              </a:spcAft>
              <a:buClr>
                <a:srgbClr val="D9D9D9"/>
              </a:buClr>
              <a:buSzPts val="900"/>
              <a:buFont typeface="Roboto Mono"/>
              <a:buChar char="➔"/>
            </a:pPr>
            <a:r>
              <a:rPr lang="en" sz="900">
                <a:solidFill>
                  <a:srgbClr val="D9D9D9"/>
                </a:solidFill>
                <a:latin typeface="Roboto Mono"/>
                <a:ea typeface="Roboto Mono"/>
                <a:cs typeface="Roboto Mono"/>
                <a:sym typeface="Roboto Mono"/>
              </a:rPr>
              <a:t>By default, all VPCs and subnets must have IPv4 CIDR blocks—you can't change this behavior. You can </a:t>
            </a:r>
            <a:r>
              <a:rPr lang="en" sz="900">
                <a:solidFill>
                  <a:srgbClr val="00FFFF"/>
                </a:solidFill>
                <a:latin typeface="Roboto Mono"/>
                <a:ea typeface="Roboto Mono"/>
                <a:cs typeface="Roboto Mono"/>
                <a:sym typeface="Roboto Mono"/>
              </a:rPr>
              <a:t>optionally associate an IPv6 CIDR block </a:t>
            </a:r>
            <a:r>
              <a:rPr lang="en" sz="900">
                <a:solidFill>
                  <a:srgbClr val="D9D9D9"/>
                </a:solidFill>
                <a:latin typeface="Roboto Mono"/>
                <a:ea typeface="Roboto Mono"/>
                <a:cs typeface="Roboto Mono"/>
                <a:sym typeface="Roboto Mono"/>
              </a:rPr>
              <a:t>with your VPC.</a:t>
            </a:r>
            <a:endParaRPr sz="900">
              <a:solidFill>
                <a:srgbClr val="D9D9D9"/>
              </a:solidFill>
              <a:latin typeface="Roboto Mono"/>
              <a:ea typeface="Roboto Mono"/>
              <a:cs typeface="Roboto Mono"/>
              <a:sym typeface="Roboto Mono"/>
            </a:endParaRPr>
          </a:p>
          <a:p>
            <a:pPr indent="-102870" lvl="0" marL="91440" rtl="0" algn="l">
              <a:spcBef>
                <a:spcPts val="1000"/>
              </a:spcBef>
              <a:spcAft>
                <a:spcPts val="0"/>
              </a:spcAft>
              <a:buClr>
                <a:srgbClr val="D9D9D9"/>
              </a:buClr>
              <a:buSzPts val="900"/>
              <a:buFont typeface="Roboto Mono"/>
              <a:buChar char="➔"/>
            </a:pPr>
            <a:r>
              <a:rPr lang="en" sz="900">
                <a:solidFill>
                  <a:srgbClr val="D9D9D9"/>
                </a:solidFill>
                <a:latin typeface="Roboto Mono"/>
                <a:ea typeface="Roboto Mono"/>
                <a:cs typeface="Roboto Mono"/>
                <a:sym typeface="Roboto Mono"/>
              </a:rPr>
              <a:t>A </a:t>
            </a:r>
            <a:r>
              <a:rPr lang="en" sz="900">
                <a:solidFill>
                  <a:srgbClr val="00FFFF"/>
                </a:solidFill>
                <a:latin typeface="Roboto Mono"/>
                <a:ea typeface="Roboto Mono"/>
                <a:cs typeface="Roboto Mono"/>
                <a:sym typeface="Roboto Mono"/>
              </a:rPr>
              <a:t>public subnet</a:t>
            </a:r>
            <a:r>
              <a:rPr lang="en" sz="900">
                <a:solidFill>
                  <a:srgbClr val="D9D9D9"/>
                </a:solidFill>
                <a:latin typeface="Roboto Mono"/>
                <a:ea typeface="Roboto Mono"/>
                <a:cs typeface="Roboto Mono"/>
                <a:sym typeface="Roboto Mono"/>
              </a:rPr>
              <a:t> is a subnet that's associated with a route table that has a route to an Internet gateway. </a:t>
            </a:r>
            <a:endParaRPr sz="900">
              <a:solidFill>
                <a:srgbClr val="D9D9D9"/>
              </a:solidFill>
              <a:latin typeface="Roboto Mono"/>
              <a:ea typeface="Roboto Mono"/>
              <a:cs typeface="Roboto Mono"/>
              <a:sym typeface="Roboto Mono"/>
            </a:endParaRPr>
          </a:p>
          <a:p>
            <a:pPr indent="-102870" lvl="0" marL="91440" rtl="0" algn="l">
              <a:spcBef>
                <a:spcPts val="1000"/>
              </a:spcBef>
              <a:spcAft>
                <a:spcPts val="0"/>
              </a:spcAft>
              <a:buClr>
                <a:srgbClr val="D9D9D9"/>
              </a:buClr>
              <a:buSzPts val="900"/>
              <a:buFont typeface="Roboto Mono"/>
              <a:buChar char="➔"/>
            </a:pPr>
            <a:r>
              <a:rPr lang="en" sz="900">
                <a:solidFill>
                  <a:srgbClr val="D9D9D9"/>
                </a:solidFill>
                <a:latin typeface="Roboto Mono"/>
                <a:ea typeface="Roboto Mono"/>
                <a:cs typeface="Roboto Mono"/>
                <a:sym typeface="Roboto Mono"/>
              </a:rPr>
              <a:t>If a subnet doesn't have a route to the internet gateway, the subnet is known as a </a:t>
            </a:r>
            <a:r>
              <a:rPr lang="en" sz="900">
                <a:solidFill>
                  <a:srgbClr val="00FFFF"/>
                </a:solidFill>
                <a:latin typeface="Roboto Mono"/>
                <a:ea typeface="Roboto Mono"/>
                <a:cs typeface="Roboto Mono"/>
                <a:sym typeface="Roboto Mono"/>
              </a:rPr>
              <a:t>private subnet</a:t>
            </a:r>
            <a:r>
              <a:rPr lang="en" sz="900">
                <a:solidFill>
                  <a:srgbClr val="D9D9D9"/>
                </a:solidFill>
                <a:latin typeface="Roboto Mono"/>
                <a:ea typeface="Roboto Mono"/>
                <a:cs typeface="Roboto Mono"/>
                <a:sym typeface="Roboto Mono"/>
              </a:rPr>
              <a:t>. </a:t>
            </a:r>
            <a:endParaRPr sz="900">
              <a:solidFill>
                <a:srgbClr val="D9D9D9"/>
              </a:solidFill>
              <a:latin typeface="Roboto Mono"/>
              <a:ea typeface="Roboto Mono"/>
              <a:cs typeface="Roboto Mono"/>
              <a:sym typeface="Roboto Mono"/>
            </a:endParaRPr>
          </a:p>
          <a:p>
            <a:pPr indent="-102870" lvl="0" marL="91440" rtl="0" algn="l">
              <a:spcBef>
                <a:spcPts val="1000"/>
              </a:spcBef>
              <a:spcAft>
                <a:spcPts val="0"/>
              </a:spcAft>
              <a:buClr>
                <a:srgbClr val="D9D9D9"/>
              </a:buClr>
              <a:buSzPts val="900"/>
              <a:buFont typeface="Roboto Mono"/>
              <a:buChar char="➔"/>
            </a:pPr>
            <a:r>
              <a:rPr lang="en" sz="900">
                <a:solidFill>
                  <a:srgbClr val="D9D9D9"/>
                </a:solidFill>
                <a:latin typeface="Roboto Mono"/>
                <a:ea typeface="Roboto Mono"/>
                <a:cs typeface="Roboto Mono"/>
                <a:sym typeface="Roboto Mono"/>
              </a:rPr>
              <a:t>If a subnet doesn't have a route to the IGW, but has its traffic routed to a virtual private gateway for a Site-to-Site VPN connection, the subnet is known as a </a:t>
            </a:r>
            <a:r>
              <a:rPr lang="en" sz="900">
                <a:solidFill>
                  <a:srgbClr val="00FFFF"/>
                </a:solidFill>
                <a:latin typeface="Roboto Mono"/>
                <a:ea typeface="Roboto Mono"/>
                <a:cs typeface="Roboto Mono"/>
                <a:sym typeface="Roboto Mono"/>
              </a:rPr>
              <a:t>VPN-only subnet</a:t>
            </a:r>
            <a:r>
              <a:rPr lang="en" sz="900">
                <a:solidFill>
                  <a:srgbClr val="D9D9D9"/>
                </a:solidFill>
                <a:latin typeface="Roboto Mono"/>
                <a:ea typeface="Roboto Mono"/>
                <a:cs typeface="Roboto Mono"/>
                <a:sym typeface="Roboto Mono"/>
              </a:rPr>
              <a:t>.</a:t>
            </a:r>
            <a:endParaRPr sz="900">
              <a:solidFill>
                <a:srgbClr val="D9D9D9"/>
              </a:solidFill>
              <a:latin typeface="Roboto Mono"/>
              <a:ea typeface="Roboto Mono"/>
              <a:cs typeface="Roboto Mono"/>
              <a:sym typeface="Roboto Mono"/>
            </a:endParaRPr>
          </a:p>
          <a:p>
            <a:pPr indent="-102870" lvl="0" marL="91440" rtl="0" algn="l">
              <a:spcBef>
                <a:spcPts val="1000"/>
              </a:spcBef>
              <a:spcAft>
                <a:spcPts val="0"/>
              </a:spcAft>
              <a:buClr>
                <a:srgbClr val="D9D9D9"/>
              </a:buClr>
              <a:buSzPts val="900"/>
              <a:buFont typeface="Roboto Mono"/>
              <a:buChar char="➔"/>
            </a:pPr>
            <a:r>
              <a:rPr lang="en" sz="900">
                <a:solidFill>
                  <a:srgbClr val="D9D9D9"/>
                </a:solidFill>
                <a:latin typeface="Roboto Mono"/>
                <a:ea typeface="Roboto Mono"/>
                <a:cs typeface="Roboto Mono"/>
                <a:sym typeface="Roboto Mono"/>
              </a:rPr>
              <a:t>The </a:t>
            </a:r>
            <a:r>
              <a:rPr lang="en" sz="900">
                <a:solidFill>
                  <a:srgbClr val="00FFFF"/>
                </a:solidFill>
                <a:latin typeface="Roboto Mono"/>
                <a:ea typeface="Roboto Mono"/>
                <a:cs typeface="Roboto Mono"/>
                <a:sym typeface="Roboto Mono"/>
              </a:rPr>
              <a:t>first four IP addresses and the last IP address in each subnet CIDR block are not available for you </a:t>
            </a:r>
            <a:r>
              <a:rPr lang="en" sz="900">
                <a:solidFill>
                  <a:srgbClr val="D9D9D9"/>
                </a:solidFill>
                <a:latin typeface="Roboto Mono"/>
                <a:ea typeface="Roboto Mono"/>
                <a:cs typeface="Roboto Mono"/>
                <a:sym typeface="Roboto Mono"/>
              </a:rPr>
              <a:t>to use, and cannot be assigned to an instance. e.g with CIDR block 10.0.0.0/24, the foll. five IP addresses are reserved: 10.0.0.0/1/2/3/255</a:t>
            </a:r>
            <a:endParaRPr sz="900">
              <a:solidFill>
                <a:srgbClr val="D9D9D9"/>
              </a:solidFill>
              <a:latin typeface="Roboto Mono"/>
              <a:ea typeface="Roboto Mono"/>
              <a:cs typeface="Roboto Mono"/>
              <a:sym typeface="Roboto Mono"/>
            </a:endParaRPr>
          </a:p>
          <a:p>
            <a:pPr indent="-102870" lvl="0" marL="91440" rtl="0" algn="l">
              <a:spcBef>
                <a:spcPts val="1000"/>
              </a:spcBef>
              <a:spcAft>
                <a:spcPts val="0"/>
              </a:spcAft>
              <a:buClr>
                <a:srgbClr val="D9D9D9"/>
              </a:buClr>
              <a:buSzPts val="900"/>
              <a:buFont typeface="Roboto Mono"/>
              <a:buChar char="➔"/>
            </a:pPr>
            <a:r>
              <a:rPr lang="en" sz="900">
                <a:solidFill>
                  <a:srgbClr val="D9D9D9"/>
                </a:solidFill>
                <a:latin typeface="Roboto Mono"/>
                <a:ea typeface="Roboto Mono"/>
                <a:cs typeface="Roboto Mono"/>
                <a:sym typeface="Roboto Mono"/>
              </a:rPr>
              <a:t>You can </a:t>
            </a:r>
            <a:r>
              <a:rPr lang="en" sz="900">
                <a:solidFill>
                  <a:srgbClr val="00FFFF"/>
                </a:solidFill>
                <a:latin typeface="Roboto Mono"/>
                <a:ea typeface="Roboto Mono"/>
                <a:cs typeface="Roboto Mono"/>
                <a:sym typeface="Roboto Mono"/>
              </a:rPr>
              <a:t>associate secondary IPv4 CIDR blocks </a:t>
            </a:r>
            <a:r>
              <a:rPr lang="en" sz="900">
                <a:solidFill>
                  <a:srgbClr val="D9D9D9"/>
                </a:solidFill>
                <a:latin typeface="Roboto Mono"/>
                <a:ea typeface="Roboto Mono"/>
                <a:cs typeface="Roboto Mono"/>
                <a:sym typeface="Roboto Mono"/>
              </a:rPr>
              <a:t>with your VPC.</a:t>
            </a:r>
            <a:endParaRPr sz="900">
              <a:solidFill>
                <a:srgbClr val="D9D9D9"/>
              </a:solidFill>
              <a:latin typeface="Roboto Mono"/>
              <a:ea typeface="Roboto Mono"/>
              <a:cs typeface="Roboto Mono"/>
              <a:sym typeface="Roboto Mono"/>
            </a:endParaRPr>
          </a:p>
          <a:p>
            <a:pPr indent="-102870" lvl="0" marL="91440" rtl="0" algn="l">
              <a:spcBef>
                <a:spcPts val="1000"/>
              </a:spcBef>
              <a:spcAft>
                <a:spcPts val="0"/>
              </a:spcAft>
              <a:buClr>
                <a:srgbClr val="D9D9D9"/>
              </a:buClr>
              <a:buSzPts val="900"/>
              <a:buFont typeface="Roboto Mono"/>
              <a:buChar char="➔"/>
            </a:pPr>
            <a:r>
              <a:rPr lang="en" sz="900">
                <a:solidFill>
                  <a:srgbClr val="D9D9D9"/>
                </a:solidFill>
                <a:latin typeface="Roboto Mono"/>
                <a:ea typeface="Roboto Mono"/>
                <a:cs typeface="Roboto Mono"/>
                <a:sym typeface="Roboto Mono"/>
              </a:rPr>
              <a:t>You </a:t>
            </a:r>
            <a:r>
              <a:rPr lang="en" sz="900">
                <a:solidFill>
                  <a:srgbClr val="00FFFF"/>
                </a:solidFill>
                <a:latin typeface="Roboto Mono"/>
                <a:ea typeface="Roboto Mono"/>
                <a:cs typeface="Roboto Mono"/>
                <a:sym typeface="Roboto Mono"/>
              </a:rPr>
              <a:t>cannot create a VPC peering </a:t>
            </a:r>
            <a:r>
              <a:rPr lang="en" sz="900">
                <a:solidFill>
                  <a:srgbClr val="D9D9D9"/>
                </a:solidFill>
                <a:latin typeface="Roboto Mono"/>
                <a:ea typeface="Roboto Mono"/>
                <a:cs typeface="Roboto Mono"/>
                <a:sym typeface="Roboto Mono"/>
              </a:rPr>
              <a:t>connection between VPCs that have </a:t>
            </a:r>
            <a:r>
              <a:rPr lang="en" sz="900">
                <a:solidFill>
                  <a:srgbClr val="00FFFF"/>
                </a:solidFill>
                <a:latin typeface="Roboto Mono"/>
                <a:ea typeface="Roboto Mono"/>
                <a:cs typeface="Roboto Mono"/>
                <a:sym typeface="Roboto Mono"/>
              </a:rPr>
              <a:t>overlapping CIDR blocks</a:t>
            </a:r>
            <a:r>
              <a:rPr lang="en" sz="900">
                <a:solidFill>
                  <a:srgbClr val="D9D9D9"/>
                </a:solidFill>
                <a:latin typeface="Roboto Mono"/>
                <a:ea typeface="Roboto Mono"/>
                <a:cs typeface="Roboto Mono"/>
                <a:sym typeface="Roboto Mono"/>
              </a:rPr>
              <a:t>.</a:t>
            </a:r>
            <a:endParaRPr sz="900">
              <a:solidFill>
                <a:srgbClr val="D9D9D9"/>
              </a:solidFill>
              <a:latin typeface="Roboto Mono"/>
              <a:ea typeface="Roboto Mono"/>
              <a:cs typeface="Roboto Mono"/>
              <a:sym typeface="Roboto Mono"/>
            </a:endParaRPr>
          </a:p>
          <a:p>
            <a:pPr indent="-102870" lvl="0" marL="91440" rtl="0" algn="l">
              <a:spcBef>
                <a:spcPts val="1000"/>
              </a:spcBef>
              <a:spcAft>
                <a:spcPts val="1000"/>
              </a:spcAft>
              <a:buClr>
                <a:srgbClr val="D9D9D9"/>
              </a:buClr>
              <a:buSzPts val="900"/>
              <a:buFont typeface="Roboto Mono"/>
              <a:buChar char="➔"/>
            </a:pPr>
            <a:r>
              <a:rPr lang="en" sz="900">
                <a:solidFill>
                  <a:srgbClr val="D9D9D9"/>
                </a:solidFill>
                <a:latin typeface="Roboto Mono"/>
                <a:ea typeface="Roboto Mono"/>
                <a:cs typeface="Roboto Mono"/>
                <a:sym typeface="Roboto Mono"/>
              </a:rPr>
              <a:t>By design, each </a:t>
            </a:r>
            <a:r>
              <a:rPr lang="en" sz="900">
                <a:solidFill>
                  <a:srgbClr val="00FFFF"/>
                </a:solidFill>
                <a:latin typeface="Roboto Mono"/>
                <a:ea typeface="Roboto Mono"/>
                <a:cs typeface="Roboto Mono"/>
                <a:sym typeface="Roboto Mono"/>
              </a:rPr>
              <a:t>subnet must be associated with a NACL</a:t>
            </a:r>
            <a:r>
              <a:rPr lang="en" sz="900">
                <a:solidFill>
                  <a:srgbClr val="D9D9D9"/>
                </a:solidFill>
                <a:latin typeface="Roboto Mono"/>
                <a:ea typeface="Roboto Mono"/>
                <a:cs typeface="Roboto Mono"/>
                <a:sym typeface="Roboto Mono"/>
              </a:rPr>
              <a:t>. Every subnet that you create is automatically associated with the VPC's default NACL</a:t>
            </a:r>
            <a:endParaRPr sz="900">
              <a:solidFill>
                <a:srgbClr val="D9D9D9"/>
              </a:solidFill>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130200"/>
            <a:ext cx="5775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Concepts contd. - Accessing the Internet</a:t>
            </a:r>
            <a:endParaRPr/>
          </a:p>
        </p:txBody>
      </p:sp>
      <p:pic>
        <p:nvPicPr>
          <p:cNvPr id="94" name="Google Shape;94;p18"/>
          <p:cNvPicPr preferRelativeResize="0"/>
          <p:nvPr/>
        </p:nvPicPr>
        <p:blipFill>
          <a:blip r:embed="rId3">
            <a:alphaModFix/>
          </a:blip>
          <a:stretch>
            <a:fillRect/>
          </a:stretch>
        </p:blipFill>
        <p:spPr>
          <a:xfrm>
            <a:off x="94150" y="546675"/>
            <a:ext cx="2889502" cy="2390051"/>
          </a:xfrm>
          <a:prstGeom prst="rect">
            <a:avLst/>
          </a:prstGeom>
          <a:noFill/>
          <a:ln>
            <a:noFill/>
          </a:ln>
        </p:spPr>
      </p:pic>
      <p:sp>
        <p:nvSpPr>
          <p:cNvPr id="95" name="Google Shape;95;p18"/>
          <p:cNvSpPr txBox="1"/>
          <p:nvPr/>
        </p:nvSpPr>
        <p:spPr>
          <a:xfrm>
            <a:off x="-4000" y="1132975"/>
            <a:ext cx="31704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F3F3F3"/>
              </a:solidFill>
              <a:latin typeface="Average"/>
              <a:ea typeface="Average"/>
              <a:cs typeface="Average"/>
              <a:sym typeface="Average"/>
            </a:endParaRPr>
          </a:p>
        </p:txBody>
      </p:sp>
      <p:pic>
        <p:nvPicPr>
          <p:cNvPr id="96" name="Google Shape;96;p18"/>
          <p:cNvPicPr preferRelativeResize="0"/>
          <p:nvPr/>
        </p:nvPicPr>
        <p:blipFill>
          <a:blip r:embed="rId4">
            <a:alphaModFix/>
          </a:blip>
          <a:stretch>
            <a:fillRect/>
          </a:stretch>
        </p:blipFill>
        <p:spPr>
          <a:xfrm>
            <a:off x="94157" y="2754000"/>
            <a:ext cx="2889505" cy="2389511"/>
          </a:xfrm>
          <a:prstGeom prst="rect">
            <a:avLst/>
          </a:prstGeom>
          <a:noFill/>
          <a:ln>
            <a:noFill/>
          </a:ln>
        </p:spPr>
      </p:pic>
      <p:sp>
        <p:nvSpPr>
          <p:cNvPr id="97" name="Google Shape;97;p18"/>
          <p:cNvSpPr txBox="1"/>
          <p:nvPr/>
        </p:nvSpPr>
        <p:spPr>
          <a:xfrm>
            <a:off x="3044000" y="599575"/>
            <a:ext cx="24762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FFFF"/>
                </a:solidFill>
                <a:latin typeface="Average"/>
                <a:ea typeface="Average"/>
                <a:cs typeface="Average"/>
                <a:sym typeface="Average"/>
              </a:rPr>
              <a:t>Default VPC setup </a:t>
            </a:r>
            <a:r>
              <a:rPr lang="en" sz="1200">
                <a:solidFill>
                  <a:srgbClr val="F3F3F3"/>
                </a:solidFill>
                <a:latin typeface="Average"/>
                <a:ea typeface="Average"/>
                <a:cs typeface="Average"/>
                <a:sym typeface="Average"/>
              </a:rPr>
              <a:t>- </a:t>
            </a:r>
            <a:r>
              <a:rPr lang="en" sz="1200">
                <a:solidFill>
                  <a:srgbClr val="EFEFEF"/>
                </a:solidFill>
                <a:latin typeface="Average"/>
                <a:ea typeface="Average"/>
                <a:cs typeface="Average"/>
                <a:sym typeface="Average"/>
              </a:rPr>
              <a:t>by default public subnet with an IGW and private and public Ips</a:t>
            </a:r>
            <a:endParaRPr sz="1200">
              <a:solidFill>
                <a:srgbClr val="EFEFEF"/>
              </a:solidFill>
              <a:latin typeface="Average"/>
              <a:ea typeface="Average"/>
              <a:cs typeface="Average"/>
              <a:sym typeface="Average"/>
            </a:endParaRPr>
          </a:p>
          <a:p>
            <a:pPr indent="0" lvl="0" marL="0" rtl="0" algn="l">
              <a:spcBef>
                <a:spcPts val="0"/>
              </a:spcBef>
              <a:spcAft>
                <a:spcPts val="0"/>
              </a:spcAft>
              <a:buNone/>
            </a:pPr>
            <a:r>
              <a:t/>
            </a:r>
            <a:endParaRPr sz="1200">
              <a:solidFill>
                <a:srgbClr val="F3F3F3"/>
              </a:solidFill>
              <a:latin typeface="Average"/>
              <a:ea typeface="Average"/>
              <a:cs typeface="Average"/>
              <a:sym typeface="Average"/>
            </a:endParaRPr>
          </a:p>
          <a:p>
            <a:pPr indent="0" lvl="0" marL="0" rtl="0" algn="l">
              <a:spcBef>
                <a:spcPts val="0"/>
              </a:spcBef>
              <a:spcAft>
                <a:spcPts val="0"/>
              </a:spcAft>
              <a:buNone/>
            </a:pPr>
            <a:r>
              <a:t/>
            </a:r>
            <a:endParaRPr sz="1200">
              <a:solidFill>
                <a:srgbClr val="00FFFF"/>
              </a:solidFill>
              <a:latin typeface="Average"/>
              <a:ea typeface="Average"/>
              <a:cs typeface="Average"/>
              <a:sym typeface="Average"/>
            </a:endParaRPr>
          </a:p>
          <a:p>
            <a:pPr indent="0" lvl="0" marL="0" rtl="0" algn="l">
              <a:spcBef>
                <a:spcPts val="0"/>
              </a:spcBef>
              <a:spcAft>
                <a:spcPts val="0"/>
              </a:spcAft>
              <a:buNone/>
            </a:pPr>
            <a:r>
              <a:rPr lang="en" sz="1200">
                <a:solidFill>
                  <a:srgbClr val="00FFFF"/>
                </a:solidFill>
                <a:latin typeface="Average"/>
                <a:ea typeface="Average"/>
                <a:cs typeface="Average"/>
                <a:sym typeface="Average"/>
              </a:rPr>
              <a:t>Non-</a:t>
            </a:r>
            <a:r>
              <a:rPr lang="en" sz="1200">
                <a:solidFill>
                  <a:srgbClr val="00FFFF"/>
                </a:solidFill>
                <a:latin typeface="Average"/>
                <a:ea typeface="Average"/>
                <a:cs typeface="Average"/>
                <a:sym typeface="Average"/>
              </a:rPr>
              <a:t>Default VPC setup </a:t>
            </a:r>
            <a:r>
              <a:rPr lang="en" sz="1200">
                <a:solidFill>
                  <a:srgbClr val="F3F3F3"/>
                </a:solidFill>
                <a:latin typeface="Average"/>
                <a:ea typeface="Average"/>
                <a:cs typeface="Average"/>
                <a:sym typeface="Average"/>
              </a:rPr>
              <a:t>- </a:t>
            </a:r>
            <a:r>
              <a:rPr lang="en" sz="1200">
                <a:solidFill>
                  <a:srgbClr val="EFEFEF"/>
                </a:solidFill>
                <a:latin typeface="Average"/>
                <a:ea typeface="Average"/>
                <a:cs typeface="Average"/>
                <a:sym typeface="Average"/>
              </a:rPr>
              <a:t>by default private with a private IP only, can assign public IP if needed, no IGW, instances can talk to each other but no access to internet </a:t>
            </a:r>
            <a:endParaRPr sz="1200">
              <a:solidFill>
                <a:srgbClr val="EFEFEF"/>
              </a:solidFill>
              <a:latin typeface="Average"/>
              <a:ea typeface="Average"/>
              <a:cs typeface="Average"/>
              <a:sym typeface="Average"/>
            </a:endParaRPr>
          </a:p>
        </p:txBody>
      </p:sp>
      <p:pic>
        <p:nvPicPr>
          <p:cNvPr id="98" name="Google Shape;98;p18"/>
          <p:cNvPicPr preferRelativeResize="0"/>
          <p:nvPr/>
        </p:nvPicPr>
        <p:blipFill>
          <a:blip r:embed="rId5">
            <a:alphaModFix/>
          </a:blip>
          <a:stretch>
            <a:fillRect/>
          </a:stretch>
        </p:blipFill>
        <p:spPr>
          <a:xfrm>
            <a:off x="3190891" y="2688925"/>
            <a:ext cx="2889505" cy="2377441"/>
          </a:xfrm>
          <a:prstGeom prst="rect">
            <a:avLst/>
          </a:prstGeom>
          <a:noFill/>
          <a:ln>
            <a:noFill/>
          </a:ln>
        </p:spPr>
      </p:pic>
      <p:sp>
        <p:nvSpPr>
          <p:cNvPr id="99" name="Google Shape;99;p18"/>
          <p:cNvSpPr txBox="1"/>
          <p:nvPr/>
        </p:nvSpPr>
        <p:spPr>
          <a:xfrm>
            <a:off x="6034425" y="294775"/>
            <a:ext cx="3075600" cy="449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FFFF"/>
                </a:solidFill>
                <a:latin typeface="Average"/>
                <a:ea typeface="Average"/>
                <a:cs typeface="Average"/>
                <a:sym typeface="Average"/>
              </a:rPr>
              <a:t>Non-Default VPC w/ IGW setup </a:t>
            </a:r>
            <a:r>
              <a:rPr lang="en" sz="1100">
                <a:solidFill>
                  <a:srgbClr val="F3F3F3"/>
                </a:solidFill>
                <a:latin typeface="Average"/>
                <a:ea typeface="Average"/>
                <a:cs typeface="Average"/>
                <a:sym typeface="Average"/>
              </a:rPr>
              <a:t>- Attach an IGW for Internet Access and assign EIP to instances.. A better so</a:t>
            </a:r>
            <a:r>
              <a:rPr lang="en" sz="1100">
                <a:solidFill>
                  <a:srgbClr val="F3F3F3"/>
                </a:solidFill>
                <a:latin typeface="Average"/>
                <a:ea typeface="Average"/>
                <a:cs typeface="Average"/>
                <a:sym typeface="Average"/>
              </a:rPr>
              <a:t>ln.</a:t>
            </a:r>
            <a:r>
              <a:rPr lang="en" sz="1100">
                <a:solidFill>
                  <a:srgbClr val="F3F3F3"/>
                </a:solidFill>
                <a:latin typeface="Average"/>
                <a:ea typeface="Average"/>
                <a:cs typeface="Average"/>
                <a:sym typeface="Average"/>
              </a:rPr>
              <a:t> to prevent unsolicited inbound connections from the internet, </a:t>
            </a:r>
            <a:r>
              <a:rPr lang="en" sz="1100">
                <a:solidFill>
                  <a:srgbClr val="00FFFF"/>
                </a:solidFill>
                <a:latin typeface="Average"/>
                <a:ea typeface="Average"/>
                <a:cs typeface="Average"/>
                <a:sym typeface="Average"/>
              </a:rPr>
              <a:t>use a NAT device</a:t>
            </a:r>
            <a:r>
              <a:rPr lang="en" sz="1100">
                <a:solidFill>
                  <a:srgbClr val="D9D9D9"/>
                </a:solidFill>
                <a:latin typeface="Average"/>
                <a:ea typeface="Average"/>
                <a:cs typeface="Average"/>
                <a:sym typeface="Average"/>
              </a:rPr>
              <a:t> for IPv4 traffic.</a:t>
            </a:r>
            <a:endParaRPr sz="1100">
              <a:solidFill>
                <a:srgbClr val="D9D9D9"/>
              </a:solidFill>
              <a:latin typeface="Average"/>
              <a:ea typeface="Average"/>
              <a:cs typeface="Average"/>
              <a:sym typeface="Average"/>
            </a:endParaRPr>
          </a:p>
          <a:p>
            <a:pPr indent="0" lvl="0" marL="0" rtl="0" algn="l">
              <a:lnSpc>
                <a:spcPct val="115000"/>
              </a:lnSpc>
              <a:spcBef>
                <a:spcPts val="1000"/>
              </a:spcBef>
              <a:spcAft>
                <a:spcPts val="0"/>
              </a:spcAft>
              <a:buNone/>
            </a:pPr>
            <a:r>
              <a:rPr lang="en" sz="1100">
                <a:solidFill>
                  <a:srgbClr val="D9D9D9"/>
                </a:solidFill>
                <a:latin typeface="Average"/>
                <a:ea typeface="Average"/>
                <a:cs typeface="Average"/>
                <a:sym typeface="Average"/>
              </a:rPr>
              <a:t>NAT maps multiple private IPv4 addresses to a single public IPv4 address. A NAT device has an Elastic IP address and is connected to the internet through an internet gateway. You can connect an instance in a private subnet to the internet through the NAT device, which routes traffic from the instance to the internet gateway, and routes any responses to the instance.</a:t>
            </a:r>
            <a:endParaRPr sz="1100">
              <a:solidFill>
                <a:srgbClr val="D9D9D9"/>
              </a:solidFill>
              <a:latin typeface="Average"/>
              <a:ea typeface="Average"/>
              <a:cs typeface="Average"/>
              <a:sym typeface="Average"/>
            </a:endParaRPr>
          </a:p>
          <a:p>
            <a:pPr indent="0" lvl="0" marL="0" rtl="0" algn="l">
              <a:lnSpc>
                <a:spcPct val="115000"/>
              </a:lnSpc>
              <a:spcBef>
                <a:spcPts val="1000"/>
              </a:spcBef>
              <a:spcAft>
                <a:spcPts val="0"/>
              </a:spcAft>
              <a:buNone/>
            </a:pPr>
            <a:r>
              <a:rPr lang="en" sz="1100">
                <a:solidFill>
                  <a:srgbClr val="D9D9D9"/>
                </a:solidFill>
                <a:latin typeface="Average"/>
                <a:ea typeface="Average"/>
                <a:cs typeface="Average"/>
                <a:sym typeface="Average"/>
              </a:rPr>
              <a:t>You can optionally associate an Amazon-provided IPv6 CIDR block with your VPC and assign IPv6 addresses to your instances. Instances can</a:t>
            </a:r>
            <a:r>
              <a:rPr lang="en" sz="1100">
                <a:solidFill>
                  <a:srgbClr val="F3F3F3"/>
                </a:solidFill>
                <a:latin typeface="Average"/>
                <a:ea typeface="Average"/>
                <a:cs typeface="Average"/>
                <a:sym typeface="Average"/>
              </a:rPr>
              <a:t> </a:t>
            </a:r>
            <a:r>
              <a:rPr lang="en" sz="1100">
                <a:solidFill>
                  <a:srgbClr val="00FFFF"/>
                </a:solidFill>
                <a:latin typeface="Average"/>
                <a:ea typeface="Average"/>
                <a:cs typeface="Average"/>
                <a:sym typeface="Average"/>
              </a:rPr>
              <a:t>connect to the internet over IPv6 through an IGW</a:t>
            </a:r>
            <a:r>
              <a:rPr lang="en" sz="1100">
                <a:solidFill>
                  <a:srgbClr val="F3F3F3"/>
                </a:solidFill>
                <a:latin typeface="Average"/>
                <a:ea typeface="Average"/>
                <a:cs typeface="Average"/>
                <a:sym typeface="Average"/>
              </a:rPr>
              <a:t>. </a:t>
            </a:r>
            <a:r>
              <a:rPr lang="en" sz="1100">
                <a:solidFill>
                  <a:srgbClr val="EFEFEF"/>
                </a:solidFill>
                <a:latin typeface="Average"/>
                <a:ea typeface="Average"/>
                <a:cs typeface="Average"/>
                <a:sym typeface="Average"/>
              </a:rPr>
              <a:t>Alternatively, instances can initiate outbound connections to the internet </a:t>
            </a:r>
            <a:r>
              <a:rPr lang="en" sz="1100">
                <a:solidFill>
                  <a:srgbClr val="00FFFF"/>
                </a:solidFill>
                <a:latin typeface="Average"/>
                <a:ea typeface="Average"/>
                <a:cs typeface="Average"/>
                <a:sym typeface="Average"/>
              </a:rPr>
              <a:t>over IPv6 using an egress-only internet gateway.</a:t>
            </a:r>
            <a:r>
              <a:rPr lang="en" sz="1100">
                <a:solidFill>
                  <a:srgbClr val="F3F3F3"/>
                </a:solidFill>
                <a:latin typeface="Average"/>
                <a:ea typeface="Average"/>
                <a:cs typeface="Average"/>
                <a:sym typeface="Average"/>
              </a:rPr>
              <a:t> </a:t>
            </a:r>
            <a:r>
              <a:rPr lang="en" sz="1100">
                <a:solidFill>
                  <a:srgbClr val="EFEFEF"/>
                </a:solidFill>
                <a:latin typeface="Average"/>
                <a:ea typeface="Average"/>
                <a:cs typeface="Average"/>
                <a:sym typeface="Average"/>
              </a:rPr>
              <a:t>IPv6 traffic is separate from IPv4 traffic; your route tables must include separate routes for IPv6 traffic.</a:t>
            </a:r>
            <a:endParaRPr sz="1100">
              <a:solidFill>
                <a:srgbClr val="EFEFEF"/>
              </a:solidFill>
              <a:latin typeface="Average"/>
              <a:ea typeface="Average"/>
              <a:cs typeface="Average"/>
              <a:sym typeface="Average"/>
            </a:endParaRPr>
          </a:p>
          <a:p>
            <a:pPr indent="0" lvl="0" marL="0" rtl="0" algn="l">
              <a:lnSpc>
                <a:spcPct val="115000"/>
              </a:lnSpc>
              <a:spcBef>
                <a:spcPts val="1000"/>
              </a:spcBef>
              <a:spcAft>
                <a:spcPts val="1000"/>
              </a:spcAft>
              <a:buNone/>
            </a:pPr>
            <a:r>
              <a:t/>
            </a:r>
            <a:endParaRPr sz="1100">
              <a:solidFill>
                <a:srgbClr val="F3F3F3"/>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174600"/>
            <a:ext cx="3702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Integrating your VPC w/</a:t>
            </a:r>
            <a:endParaRPr/>
          </a:p>
        </p:txBody>
      </p:sp>
      <p:sp>
        <p:nvSpPr>
          <p:cNvPr id="105" name="Google Shape;105;p19"/>
          <p:cNvSpPr txBox="1"/>
          <p:nvPr>
            <p:ph idx="1" type="body"/>
          </p:nvPr>
        </p:nvSpPr>
        <p:spPr>
          <a:xfrm>
            <a:off x="311700" y="932400"/>
            <a:ext cx="43266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A4C2F4"/>
                </a:solidFill>
              </a:rPr>
              <a:t>Accessing a Corporate Network </a:t>
            </a:r>
            <a:endParaRPr b="1" sz="1400">
              <a:solidFill>
                <a:srgbClr val="A4C2F4"/>
              </a:solidFill>
            </a:endParaRPr>
          </a:p>
          <a:p>
            <a:pPr indent="0" lvl="0" marL="0" rtl="0" algn="l">
              <a:spcBef>
                <a:spcPts val="1600"/>
              </a:spcBef>
              <a:spcAft>
                <a:spcPts val="1600"/>
              </a:spcAft>
              <a:buNone/>
            </a:pPr>
            <a:r>
              <a:rPr lang="en"/>
              <a:t>Connect your VPC to your corporate data center using an IPsec AWS Site-to-Site VPN connection, making the AWS Cloud an extension of your data center. A S2S VPN connection consists of a </a:t>
            </a:r>
            <a:r>
              <a:rPr lang="en">
                <a:solidFill>
                  <a:srgbClr val="00FFFF"/>
                </a:solidFill>
              </a:rPr>
              <a:t>virtual private gateway </a:t>
            </a:r>
            <a:r>
              <a:rPr lang="en"/>
              <a:t>attached to your VPC and </a:t>
            </a:r>
            <a:r>
              <a:rPr lang="en">
                <a:solidFill>
                  <a:srgbClr val="00FFFF"/>
                </a:solidFill>
              </a:rPr>
              <a:t>a </a:t>
            </a:r>
            <a:r>
              <a:rPr lang="en">
                <a:solidFill>
                  <a:srgbClr val="00FFFF"/>
                </a:solidFill>
              </a:rPr>
              <a:t>CG</a:t>
            </a:r>
            <a:r>
              <a:rPr lang="en">
                <a:solidFill>
                  <a:srgbClr val="00FFFF"/>
                </a:solidFill>
              </a:rPr>
              <a:t> </a:t>
            </a:r>
            <a:r>
              <a:rPr lang="en"/>
              <a:t>located in your data center. </a:t>
            </a:r>
            <a:endParaRPr/>
          </a:p>
        </p:txBody>
      </p:sp>
      <p:pic>
        <p:nvPicPr>
          <p:cNvPr id="106" name="Google Shape;106;p19"/>
          <p:cNvPicPr preferRelativeResize="0"/>
          <p:nvPr/>
        </p:nvPicPr>
        <p:blipFill>
          <a:blip r:embed="rId3">
            <a:alphaModFix/>
          </a:blip>
          <a:stretch>
            <a:fillRect/>
          </a:stretch>
        </p:blipFill>
        <p:spPr>
          <a:xfrm>
            <a:off x="757500" y="2606700"/>
            <a:ext cx="3120199" cy="2426425"/>
          </a:xfrm>
          <a:prstGeom prst="rect">
            <a:avLst/>
          </a:prstGeom>
          <a:noFill/>
          <a:ln>
            <a:noFill/>
          </a:ln>
        </p:spPr>
      </p:pic>
      <p:sp>
        <p:nvSpPr>
          <p:cNvPr id="107" name="Google Shape;107;p19"/>
          <p:cNvSpPr txBox="1"/>
          <p:nvPr>
            <p:ph idx="1" type="body"/>
          </p:nvPr>
        </p:nvSpPr>
        <p:spPr>
          <a:xfrm>
            <a:off x="4578900" y="246600"/>
            <a:ext cx="43266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A4C2F4"/>
                </a:solidFill>
              </a:rPr>
              <a:t>Accessing Services Through AWS PrivateLink </a:t>
            </a:r>
            <a:endParaRPr b="1" sz="1400">
              <a:solidFill>
                <a:srgbClr val="A4C2F4"/>
              </a:solidFill>
            </a:endParaRPr>
          </a:p>
          <a:p>
            <a:pPr indent="0" lvl="0" marL="0" rtl="0" algn="l">
              <a:spcBef>
                <a:spcPts val="1600"/>
              </a:spcBef>
              <a:spcAft>
                <a:spcPts val="0"/>
              </a:spcAft>
              <a:buNone/>
            </a:pPr>
            <a:r>
              <a:rPr lang="en"/>
              <a:t>AWS PrivateLink is a highly available, scalable technology that enables you to privately connect your VPC to supported AWS services, services hosted by other AWS accounts (VPC endpoint services), and supported AWS Marketplace partner services. </a:t>
            </a:r>
            <a:endParaRPr/>
          </a:p>
          <a:p>
            <a:pPr indent="0" lvl="0" marL="0" rtl="0" algn="l">
              <a:spcBef>
                <a:spcPts val="0"/>
              </a:spcBef>
              <a:spcAft>
                <a:spcPts val="0"/>
              </a:spcAft>
              <a:buNone/>
            </a:pPr>
            <a:r>
              <a:rPr lang="en"/>
              <a:t>You do not require an internet gateway, NAT device, public IP address, AWS Direct Connect connection, or AWS Site-to-Site VPN connection to communicate with the service. Traffic between your VPC and the service does not leave the Amazon network.</a:t>
            </a:r>
            <a:endParaRPr/>
          </a:p>
        </p:txBody>
      </p:sp>
      <p:pic>
        <p:nvPicPr>
          <p:cNvPr id="108" name="Google Shape;108;p19"/>
          <p:cNvPicPr preferRelativeResize="0"/>
          <p:nvPr/>
        </p:nvPicPr>
        <p:blipFill>
          <a:blip r:embed="rId4">
            <a:alphaModFix/>
          </a:blip>
          <a:stretch>
            <a:fillRect/>
          </a:stretch>
        </p:blipFill>
        <p:spPr>
          <a:xfrm>
            <a:off x="5223625" y="2751600"/>
            <a:ext cx="3120201" cy="22815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idx="1" type="body"/>
          </p:nvPr>
        </p:nvSpPr>
        <p:spPr>
          <a:xfrm>
            <a:off x="5178650" y="18000"/>
            <a:ext cx="3709800" cy="61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solidFill>
                  <a:srgbClr val="00FFFF"/>
                </a:solidFill>
              </a:rPr>
              <a:t>Recommended for </a:t>
            </a:r>
            <a:r>
              <a:rPr lang="en" sz="1000">
                <a:solidFill>
                  <a:srgbClr val="00FFFF"/>
                </a:solidFill>
              </a:rPr>
              <a:t>public-facing web application</a:t>
            </a:r>
            <a:r>
              <a:rPr lang="en" sz="1000"/>
              <a:t>. A common example is a multi-tier website, with the web servers in a public subnet and the database servers in a private subnet.</a:t>
            </a:r>
            <a:endParaRPr sz="1100"/>
          </a:p>
        </p:txBody>
      </p:sp>
      <p:sp>
        <p:nvSpPr>
          <p:cNvPr id="114" name="Google Shape;114;p20"/>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Scenario: VPC with Public and Private Subnets (NAT)</a:t>
            </a:r>
            <a:endParaRPr sz="1800"/>
          </a:p>
        </p:txBody>
      </p:sp>
      <p:pic>
        <p:nvPicPr>
          <p:cNvPr id="115" name="Google Shape;115;p20"/>
          <p:cNvPicPr preferRelativeResize="0"/>
          <p:nvPr/>
        </p:nvPicPr>
        <p:blipFill>
          <a:blip r:embed="rId3">
            <a:alphaModFix/>
          </a:blip>
          <a:stretch>
            <a:fillRect/>
          </a:stretch>
        </p:blipFill>
        <p:spPr>
          <a:xfrm>
            <a:off x="311700" y="945125"/>
            <a:ext cx="2787676" cy="2117125"/>
          </a:xfrm>
          <a:prstGeom prst="rect">
            <a:avLst/>
          </a:prstGeom>
          <a:noFill/>
          <a:ln>
            <a:noFill/>
          </a:ln>
        </p:spPr>
      </p:pic>
      <p:sp>
        <p:nvSpPr>
          <p:cNvPr id="116" name="Google Shape;116;p20"/>
          <p:cNvSpPr txBox="1"/>
          <p:nvPr/>
        </p:nvSpPr>
        <p:spPr>
          <a:xfrm>
            <a:off x="288825" y="640325"/>
            <a:ext cx="4144500" cy="3222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1200">
                <a:solidFill>
                  <a:srgbClr val="00FFFF"/>
                </a:solidFill>
                <a:latin typeface="Average"/>
                <a:ea typeface="Average"/>
                <a:cs typeface="Average"/>
                <a:sym typeface="Average"/>
              </a:rPr>
              <a:t>Overview (IPv4)</a:t>
            </a:r>
            <a:endParaRPr sz="1200">
              <a:solidFill>
                <a:srgbClr val="00FFFF"/>
              </a:solidFill>
              <a:latin typeface="Average"/>
              <a:ea typeface="Average"/>
              <a:cs typeface="Average"/>
              <a:sym typeface="Average"/>
            </a:endParaRPr>
          </a:p>
          <a:p>
            <a:pPr indent="0" lvl="0" marL="0" rtl="0" algn="l">
              <a:lnSpc>
                <a:spcPct val="115000"/>
              </a:lnSpc>
              <a:spcBef>
                <a:spcPts val="1600"/>
              </a:spcBef>
              <a:spcAft>
                <a:spcPts val="0"/>
              </a:spcAft>
              <a:buNone/>
            </a:pPr>
            <a:r>
              <a:t/>
            </a:r>
            <a:endParaRPr sz="1200">
              <a:solidFill>
                <a:srgbClr val="00FFFF"/>
              </a:solidFill>
              <a:latin typeface="Average"/>
              <a:ea typeface="Average"/>
              <a:cs typeface="Average"/>
              <a:sym typeface="Average"/>
            </a:endParaRPr>
          </a:p>
          <a:p>
            <a:pPr indent="0" lvl="0" marL="0" rtl="0" algn="l">
              <a:lnSpc>
                <a:spcPct val="115000"/>
              </a:lnSpc>
              <a:spcBef>
                <a:spcPts val="1600"/>
              </a:spcBef>
              <a:spcAft>
                <a:spcPts val="0"/>
              </a:spcAft>
              <a:buNone/>
            </a:pPr>
            <a:r>
              <a:t/>
            </a:r>
            <a:endParaRPr sz="1200">
              <a:solidFill>
                <a:srgbClr val="00FFFF"/>
              </a:solidFill>
              <a:latin typeface="Average"/>
              <a:ea typeface="Average"/>
              <a:cs typeface="Average"/>
              <a:sym typeface="Average"/>
            </a:endParaRPr>
          </a:p>
          <a:p>
            <a:pPr indent="0" lvl="0" marL="0" rtl="0" algn="l">
              <a:lnSpc>
                <a:spcPct val="115000"/>
              </a:lnSpc>
              <a:spcBef>
                <a:spcPts val="1600"/>
              </a:spcBef>
              <a:spcAft>
                <a:spcPts val="0"/>
              </a:spcAft>
              <a:buNone/>
            </a:pPr>
            <a:r>
              <a:t/>
            </a:r>
            <a:endParaRPr sz="1200">
              <a:solidFill>
                <a:srgbClr val="00FFFF"/>
              </a:solidFill>
              <a:latin typeface="Average"/>
              <a:ea typeface="Average"/>
              <a:cs typeface="Average"/>
              <a:sym typeface="Average"/>
            </a:endParaRPr>
          </a:p>
          <a:p>
            <a:pPr indent="0" lvl="0" marL="0" rtl="0" algn="l">
              <a:lnSpc>
                <a:spcPct val="115000"/>
              </a:lnSpc>
              <a:spcBef>
                <a:spcPts val="1600"/>
              </a:spcBef>
              <a:spcAft>
                <a:spcPts val="0"/>
              </a:spcAft>
              <a:buNone/>
            </a:pPr>
            <a:r>
              <a:t/>
            </a:r>
            <a:endParaRPr sz="1200">
              <a:solidFill>
                <a:srgbClr val="00FFFF"/>
              </a:solidFill>
              <a:latin typeface="Average"/>
              <a:ea typeface="Average"/>
              <a:cs typeface="Average"/>
              <a:sym typeface="Average"/>
            </a:endParaRPr>
          </a:p>
          <a:p>
            <a:pPr indent="0" lvl="0" marL="0" rtl="0" algn="l">
              <a:lnSpc>
                <a:spcPct val="115000"/>
              </a:lnSpc>
              <a:spcBef>
                <a:spcPts val="1600"/>
              </a:spcBef>
              <a:spcAft>
                <a:spcPts val="0"/>
              </a:spcAft>
              <a:buNone/>
            </a:pPr>
            <a:r>
              <a:t/>
            </a:r>
            <a:endParaRPr sz="1200">
              <a:solidFill>
                <a:srgbClr val="00FFFF"/>
              </a:solidFill>
              <a:latin typeface="Average"/>
              <a:ea typeface="Average"/>
              <a:cs typeface="Average"/>
              <a:sym typeface="Average"/>
            </a:endParaRPr>
          </a:p>
          <a:p>
            <a:pPr indent="0" lvl="0" marL="0" rtl="0" algn="l">
              <a:lnSpc>
                <a:spcPct val="100000"/>
              </a:lnSpc>
              <a:spcBef>
                <a:spcPts val="1600"/>
              </a:spcBef>
              <a:spcAft>
                <a:spcPts val="0"/>
              </a:spcAft>
              <a:buNone/>
            </a:pPr>
            <a:r>
              <a:rPr lang="en" sz="1000">
                <a:solidFill>
                  <a:srgbClr val="00FFFF"/>
                </a:solidFill>
                <a:latin typeface="Average"/>
                <a:ea typeface="Average"/>
                <a:cs typeface="Average"/>
                <a:sym typeface="Average"/>
              </a:rPr>
              <a:t>Configuration details:</a:t>
            </a:r>
            <a:endParaRPr sz="1000">
              <a:solidFill>
                <a:srgbClr val="00FFFF"/>
              </a:solidFill>
              <a:latin typeface="Average"/>
              <a:ea typeface="Average"/>
              <a:cs typeface="Average"/>
              <a:sym typeface="Average"/>
            </a:endParaRPr>
          </a:p>
          <a:p>
            <a:pPr indent="-109220" lvl="0" marL="91440" rtl="0" algn="l">
              <a:lnSpc>
                <a:spcPct val="100000"/>
              </a:lnSpc>
              <a:spcBef>
                <a:spcPts val="1600"/>
              </a:spcBef>
              <a:spcAft>
                <a:spcPts val="0"/>
              </a:spcAft>
              <a:buClr>
                <a:srgbClr val="D9D9D9"/>
              </a:buClr>
              <a:buSzPts val="1000"/>
              <a:buFont typeface="Average"/>
              <a:buChar char="●"/>
            </a:pPr>
            <a:r>
              <a:rPr lang="en" sz="1000">
                <a:solidFill>
                  <a:srgbClr val="D9D9D9"/>
                </a:solidFill>
                <a:latin typeface="Average"/>
                <a:ea typeface="Average"/>
                <a:cs typeface="Average"/>
                <a:sym typeface="Average"/>
              </a:rPr>
              <a:t>A VPC with a size /16 IPv4 CIDR block (65,536 private IPs). </a:t>
            </a:r>
            <a:endParaRPr sz="1000">
              <a:solidFill>
                <a:srgbClr val="D9D9D9"/>
              </a:solidFill>
              <a:latin typeface="Average"/>
              <a:ea typeface="Average"/>
              <a:cs typeface="Average"/>
              <a:sym typeface="Average"/>
            </a:endParaRPr>
          </a:p>
          <a:p>
            <a:pPr indent="-109220" lvl="0" marL="91440" rtl="0" algn="l">
              <a:lnSpc>
                <a:spcPct val="100000"/>
              </a:lnSpc>
              <a:spcBef>
                <a:spcPts val="0"/>
              </a:spcBef>
              <a:spcAft>
                <a:spcPts val="0"/>
              </a:spcAft>
              <a:buClr>
                <a:srgbClr val="D9D9D9"/>
              </a:buClr>
              <a:buSzPts val="1000"/>
              <a:buFont typeface="Average"/>
              <a:buChar char="●"/>
            </a:pPr>
            <a:r>
              <a:rPr lang="en" sz="1000">
                <a:solidFill>
                  <a:srgbClr val="D9D9D9"/>
                </a:solidFill>
                <a:latin typeface="Average"/>
                <a:ea typeface="Average"/>
                <a:cs typeface="Average"/>
                <a:sym typeface="Average"/>
              </a:rPr>
              <a:t>A public subnet with a size /24 IPv4 CIDR block (256 private IPs)</a:t>
            </a:r>
            <a:endParaRPr sz="1000">
              <a:solidFill>
                <a:srgbClr val="D9D9D9"/>
              </a:solidFill>
              <a:latin typeface="Average"/>
              <a:ea typeface="Average"/>
              <a:cs typeface="Average"/>
              <a:sym typeface="Average"/>
            </a:endParaRPr>
          </a:p>
          <a:p>
            <a:pPr indent="-109220" lvl="0" marL="91440" rtl="0" algn="l">
              <a:lnSpc>
                <a:spcPct val="100000"/>
              </a:lnSpc>
              <a:spcBef>
                <a:spcPts val="0"/>
              </a:spcBef>
              <a:spcAft>
                <a:spcPts val="0"/>
              </a:spcAft>
              <a:buClr>
                <a:srgbClr val="D9D9D9"/>
              </a:buClr>
              <a:buSzPts val="1000"/>
              <a:buFont typeface="Average"/>
              <a:buChar char="●"/>
            </a:pPr>
            <a:r>
              <a:rPr lang="en" sz="1000">
                <a:solidFill>
                  <a:srgbClr val="D9D9D9"/>
                </a:solidFill>
                <a:latin typeface="Average"/>
                <a:ea typeface="Average"/>
                <a:cs typeface="Average"/>
                <a:sym typeface="Average"/>
              </a:rPr>
              <a:t>A private subnet with a size /24 IPv4 CIDR block </a:t>
            </a:r>
            <a:endParaRPr sz="1000">
              <a:solidFill>
                <a:srgbClr val="D9D9D9"/>
              </a:solidFill>
              <a:latin typeface="Average"/>
              <a:ea typeface="Average"/>
              <a:cs typeface="Average"/>
              <a:sym typeface="Average"/>
            </a:endParaRPr>
          </a:p>
          <a:p>
            <a:pPr indent="-109220" lvl="0" marL="91440" rtl="0" algn="l">
              <a:lnSpc>
                <a:spcPct val="100000"/>
              </a:lnSpc>
              <a:spcBef>
                <a:spcPts val="0"/>
              </a:spcBef>
              <a:spcAft>
                <a:spcPts val="0"/>
              </a:spcAft>
              <a:buClr>
                <a:srgbClr val="D9D9D9"/>
              </a:buClr>
              <a:buSzPts val="1000"/>
              <a:buFont typeface="Average"/>
              <a:buChar char="●"/>
            </a:pPr>
            <a:r>
              <a:rPr lang="en" sz="1000">
                <a:solidFill>
                  <a:srgbClr val="D9D9D9"/>
                </a:solidFill>
                <a:latin typeface="Average"/>
                <a:ea typeface="Average"/>
                <a:cs typeface="Average"/>
                <a:sym typeface="Average"/>
              </a:rPr>
              <a:t>An IGW. This connects the VPC to the Internet and to other AWS</a:t>
            </a:r>
            <a:endParaRPr sz="1000">
              <a:solidFill>
                <a:srgbClr val="D9D9D9"/>
              </a:solidFill>
              <a:latin typeface="Average"/>
              <a:ea typeface="Average"/>
              <a:cs typeface="Average"/>
              <a:sym typeface="Average"/>
            </a:endParaRPr>
          </a:p>
          <a:p>
            <a:pPr indent="-109220" lvl="0" marL="91440" rtl="0" algn="l">
              <a:lnSpc>
                <a:spcPct val="100000"/>
              </a:lnSpc>
              <a:spcBef>
                <a:spcPts val="0"/>
              </a:spcBef>
              <a:spcAft>
                <a:spcPts val="0"/>
              </a:spcAft>
              <a:buClr>
                <a:srgbClr val="D9D9D9"/>
              </a:buClr>
              <a:buSzPts val="1000"/>
              <a:buFont typeface="Average"/>
              <a:buChar char="●"/>
            </a:pPr>
            <a:r>
              <a:rPr lang="en" sz="1000">
                <a:solidFill>
                  <a:srgbClr val="D9D9D9"/>
                </a:solidFill>
                <a:latin typeface="Average"/>
                <a:ea typeface="Average"/>
                <a:cs typeface="Average"/>
                <a:sym typeface="Average"/>
              </a:rPr>
              <a:t>Instances with private IPv4 addresses in the subnet range</a:t>
            </a:r>
            <a:endParaRPr sz="1000">
              <a:solidFill>
                <a:srgbClr val="D9D9D9"/>
              </a:solidFill>
              <a:latin typeface="Average"/>
              <a:ea typeface="Average"/>
              <a:cs typeface="Average"/>
              <a:sym typeface="Average"/>
            </a:endParaRPr>
          </a:p>
          <a:p>
            <a:pPr indent="-109220" lvl="0" marL="91440" rtl="0" algn="l">
              <a:lnSpc>
                <a:spcPct val="100000"/>
              </a:lnSpc>
              <a:spcBef>
                <a:spcPts val="0"/>
              </a:spcBef>
              <a:spcAft>
                <a:spcPts val="0"/>
              </a:spcAft>
              <a:buClr>
                <a:srgbClr val="D9D9D9"/>
              </a:buClr>
              <a:buSzPts val="1000"/>
              <a:buFont typeface="Average"/>
              <a:buChar char="●"/>
            </a:pPr>
            <a:r>
              <a:rPr lang="en" sz="1000">
                <a:solidFill>
                  <a:srgbClr val="D9D9D9"/>
                </a:solidFill>
                <a:latin typeface="Average"/>
                <a:ea typeface="Average"/>
                <a:cs typeface="Average"/>
                <a:sym typeface="Average"/>
              </a:rPr>
              <a:t>Instances in the public subnet with Elastic IPv4 (public) addresses</a:t>
            </a:r>
            <a:endParaRPr sz="1000">
              <a:solidFill>
                <a:srgbClr val="D9D9D9"/>
              </a:solidFill>
              <a:latin typeface="Average"/>
              <a:ea typeface="Average"/>
              <a:cs typeface="Average"/>
              <a:sym typeface="Average"/>
            </a:endParaRPr>
          </a:p>
          <a:p>
            <a:pPr indent="-109220" lvl="0" marL="91440" rtl="0" algn="l">
              <a:lnSpc>
                <a:spcPct val="100000"/>
              </a:lnSpc>
              <a:spcBef>
                <a:spcPts val="0"/>
              </a:spcBef>
              <a:spcAft>
                <a:spcPts val="0"/>
              </a:spcAft>
              <a:buClr>
                <a:srgbClr val="D9D9D9"/>
              </a:buClr>
              <a:buSzPts val="1000"/>
              <a:buFont typeface="Average"/>
              <a:buChar char="●"/>
            </a:pPr>
            <a:r>
              <a:rPr lang="en" sz="1000">
                <a:solidFill>
                  <a:srgbClr val="D9D9D9"/>
                </a:solidFill>
                <a:latin typeface="Average"/>
                <a:ea typeface="Average"/>
                <a:cs typeface="Average"/>
                <a:sym typeface="Average"/>
              </a:rPr>
              <a:t>A NAT gateway with its own Elastic IPv4 address.</a:t>
            </a:r>
            <a:endParaRPr sz="1000">
              <a:solidFill>
                <a:srgbClr val="D9D9D9"/>
              </a:solidFill>
              <a:latin typeface="Average"/>
              <a:ea typeface="Average"/>
              <a:cs typeface="Average"/>
              <a:sym typeface="Average"/>
            </a:endParaRPr>
          </a:p>
          <a:p>
            <a:pPr indent="-109220" lvl="0" marL="91440" rtl="0" algn="l">
              <a:lnSpc>
                <a:spcPct val="100000"/>
              </a:lnSpc>
              <a:spcBef>
                <a:spcPts val="0"/>
              </a:spcBef>
              <a:spcAft>
                <a:spcPts val="0"/>
              </a:spcAft>
              <a:buClr>
                <a:srgbClr val="D9D9D9"/>
              </a:buClr>
              <a:buSzPts val="1000"/>
              <a:buFont typeface="Average"/>
              <a:buChar char="●"/>
            </a:pPr>
            <a:r>
              <a:rPr lang="en" sz="1000">
                <a:solidFill>
                  <a:srgbClr val="D9D9D9"/>
                </a:solidFill>
                <a:latin typeface="Average"/>
                <a:ea typeface="Average"/>
                <a:cs typeface="Average"/>
                <a:sym typeface="Average"/>
              </a:rPr>
              <a:t>A custom route table associated with the public subnet.</a:t>
            </a:r>
            <a:endParaRPr sz="1000">
              <a:solidFill>
                <a:srgbClr val="D9D9D9"/>
              </a:solidFill>
              <a:latin typeface="Average"/>
              <a:ea typeface="Average"/>
              <a:cs typeface="Average"/>
              <a:sym typeface="Average"/>
            </a:endParaRPr>
          </a:p>
          <a:p>
            <a:pPr indent="-109220" lvl="0" marL="91440" rtl="0" algn="l">
              <a:lnSpc>
                <a:spcPct val="100000"/>
              </a:lnSpc>
              <a:spcBef>
                <a:spcPts val="0"/>
              </a:spcBef>
              <a:spcAft>
                <a:spcPts val="0"/>
              </a:spcAft>
              <a:buClr>
                <a:srgbClr val="D9D9D9"/>
              </a:buClr>
              <a:buSzPts val="1000"/>
              <a:buFont typeface="Average"/>
              <a:buChar char="●"/>
            </a:pPr>
            <a:r>
              <a:rPr lang="en" sz="1000">
                <a:solidFill>
                  <a:srgbClr val="D9D9D9"/>
                </a:solidFill>
                <a:latin typeface="Average"/>
                <a:ea typeface="Average"/>
                <a:cs typeface="Average"/>
                <a:sym typeface="Average"/>
              </a:rPr>
              <a:t>The main route table associated with the private subnet.</a:t>
            </a:r>
            <a:endParaRPr sz="1000">
              <a:solidFill>
                <a:srgbClr val="D9D9D9"/>
              </a:solidFill>
              <a:latin typeface="Average"/>
              <a:ea typeface="Average"/>
              <a:cs typeface="Average"/>
              <a:sym typeface="Average"/>
            </a:endParaRPr>
          </a:p>
        </p:txBody>
      </p:sp>
      <p:pic>
        <p:nvPicPr>
          <p:cNvPr id="117" name="Google Shape;117;p20"/>
          <p:cNvPicPr preferRelativeResize="0"/>
          <p:nvPr/>
        </p:nvPicPr>
        <p:blipFill>
          <a:blip r:embed="rId4">
            <a:alphaModFix/>
          </a:blip>
          <a:stretch>
            <a:fillRect/>
          </a:stretch>
        </p:blipFill>
        <p:spPr>
          <a:xfrm>
            <a:off x="5728725" y="654000"/>
            <a:ext cx="2834200" cy="2724725"/>
          </a:xfrm>
          <a:prstGeom prst="rect">
            <a:avLst/>
          </a:prstGeom>
          <a:noFill/>
          <a:ln>
            <a:noFill/>
          </a:ln>
        </p:spPr>
      </p:pic>
      <p:sp>
        <p:nvSpPr>
          <p:cNvPr id="118" name="Google Shape;118;p20"/>
          <p:cNvSpPr txBox="1"/>
          <p:nvPr/>
        </p:nvSpPr>
        <p:spPr>
          <a:xfrm>
            <a:off x="4343400" y="990600"/>
            <a:ext cx="1321800" cy="32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00FFFF"/>
                </a:solidFill>
                <a:latin typeface="Average"/>
                <a:ea typeface="Average"/>
                <a:cs typeface="Average"/>
                <a:sym typeface="Average"/>
              </a:rPr>
              <a:t>Overview (IPv6)</a:t>
            </a:r>
            <a:endParaRPr sz="1200">
              <a:solidFill>
                <a:srgbClr val="00FFFF"/>
              </a:solidFill>
              <a:latin typeface="Average"/>
              <a:ea typeface="Average"/>
              <a:cs typeface="Average"/>
              <a:sym typeface="Average"/>
            </a:endParaRPr>
          </a:p>
        </p:txBody>
      </p:sp>
      <p:sp>
        <p:nvSpPr>
          <p:cNvPr id="119" name="Google Shape;119;p20"/>
          <p:cNvSpPr txBox="1"/>
          <p:nvPr/>
        </p:nvSpPr>
        <p:spPr>
          <a:xfrm>
            <a:off x="4343400" y="3352800"/>
            <a:ext cx="4364400" cy="8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FFFF"/>
                </a:solidFill>
                <a:latin typeface="Average"/>
                <a:ea typeface="Average"/>
                <a:cs typeface="Average"/>
                <a:sym typeface="Average"/>
              </a:rPr>
              <a:t>Configuration details: </a:t>
            </a:r>
            <a:r>
              <a:rPr lang="en" sz="1000">
                <a:solidFill>
                  <a:srgbClr val="D9D9D9"/>
                </a:solidFill>
                <a:latin typeface="Average"/>
                <a:ea typeface="Average"/>
                <a:cs typeface="Average"/>
                <a:sym typeface="Average"/>
              </a:rPr>
              <a:t>In addition to the components listed above</a:t>
            </a:r>
            <a:endParaRPr sz="1000">
              <a:solidFill>
                <a:srgbClr val="D9D9D9"/>
              </a:solidFill>
              <a:latin typeface="Average"/>
              <a:ea typeface="Average"/>
              <a:cs typeface="Average"/>
              <a:sym typeface="Average"/>
            </a:endParaRPr>
          </a:p>
          <a:p>
            <a:pPr indent="-109220" lvl="0" marL="91440" rtl="0" algn="l">
              <a:spcBef>
                <a:spcPts val="0"/>
              </a:spcBef>
              <a:spcAft>
                <a:spcPts val="0"/>
              </a:spcAft>
              <a:buClr>
                <a:srgbClr val="D9D9D9"/>
              </a:buClr>
              <a:buSzPts val="1000"/>
              <a:buFont typeface="Average"/>
              <a:buChar char="●"/>
            </a:pPr>
            <a:r>
              <a:rPr lang="en" sz="1000">
                <a:solidFill>
                  <a:srgbClr val="D9D9D9"/>
                </a:solidFill>
                <a:latin typeface="Average"/>
                <a:ea typeface="Average"/>
                <a:cs typeface="Average"/>
                <a:sym typeface="Average"/>
              </a:rPr>
              <a:t>A size /56 IPv6 CIDR block associated with the VPC. Amazon automatically assigns the CIDR; you cannot choose the range yourself. </a:t>
            </a:r>
            <a:endParaRPr sz="1000">
              <a:solidFill>
                <a:srgbClr val="D9D9D9"/>
              </a:solidFill>
              <a:latin typeface="Average"/>
              <a:ea typeface="Average"/>
              <a:cs typeface="Average"/>
              <a:sym typeface="Average"/>
            </a:endParaRPr>
          </a:p>
          <a:p>
            <a:pPr indent="-109220" lvl="0" marL="91440" rtl="0" algn="l">
              <a:spcBef>
                <a:spcPts val="0"/>
              </a:spcBef>
              <a:spcAft>
                <a:spcPts val="0"/>
              </a:spcAft>
              <a:buClr>
                <a:srgbClr val="D9D9D9"/>
              </a:buClr>
              <a:buSzPts val="1000"/>
              <a:buFont typeface="Average"/>
              <a:buChar char="●"/>
            </a:pPr>
            <a:r>
              <a:rPr lang="en" sz="1000">
                <a:solidFill>
                  <a:srgbClr val="D9D9D9"/>
                </a:solidFill>
                <a:latin typeface="Average"/>
                <a:ea typeface="Average"/>
                <a:cs typeface="Average"/>
                <a:sym typeface="Average"/>
              </a:rPr>
              <a:t>A size /64 IPv6 CIDR block associated with the public subnet . You can choose the range for your subnet from the range allocated to the VPC. You cannot choose the size of the VPC IPv6 CIDR block.</a:t>
            </a:r>
            <a:endParaRPr sz="1000">
              <a:solidFill>
                <a:srgbClr val="D9D9D9"/>
              </a:solidFill>
              <a:latin typeface="Average"/>
              <a:ea typeface="Average"/>
              <a:cs typeface="Average"/>
              <a:sym typeface="Average"/>
            </a:endParaRPr>
          </a:p>
          <a:p>
            <a:pPr indent="-109220" lvl="0" marL="91440" rtl="0" algn="l">
              <a:spcBef>
                <a:spcPts val="0"/>
              </a:spcBef>
              <a:spcAft>
                <a:spcPts val="0"/>
              </a:spcAft>
              <a:buClr>
                <a:srgbClr val="D9D9D9"/>
              </a:buClr>
              <a:buSzPts val="1000"/>
              <a:buFont typeface="Average"/>
              <a:buChar char="●"/>
            </a:pPr>
            <a:r>
              <a:rPr lang="en" sz="1000">
                <a:solidFill>
                  <a:srgbClr val="D9D9D9"/>
                </a:solidFill>
                <a:latin typeface="Average"/>
                <a:ea typeface="Average"/>
                <a:cs typeface="Average"/>
                <a:sym typeface="Average"/>
              </a:rPr>
              <a:t>A size /64 IPv6 CIDR block associated with the private subnet. </a:t>
            </a:r>
            <a:endParaRPr sz="1000">
              <a:solidFill>
                <a:srgbClr val="D9D9D9"/>
              </a:solidFill>
              <a:latin typeface="Average"/>
              <a:ea typeface="Average"/>
              <a:cs typeface="Average"/>
              <a:sym typeface="Average"/>
            </a:endParaRPr>
          </a:p>
          <a:p>
            <a:pPr indent="-109220" lvl="0" marL="91440" rtl="0" algn="l">
              <a:spcBef>
                <a:spcPts val="0"/>
              </a:spcBef>
              <a:spcAft>
                <a:spcPts val="0"/>
              </a:spcAft>
              <a:buClr>
                <a:srgbClr val="D9D9D9"/>
              </a:buClr>
              <a:buSzPts val="1000"/>
              <a:buFont typeface="Average"/>
              <a:buChar char="●"/>
            </a:pPr>
            <a:r>
              <a:rPr lang="en" sz="1000">
                <a:solidFill>
                  <a:srgbClr val="D9D9D9"/>
                </a:solidFill>
                <a:latin typeface="Average"/>
                <a:ea typeface="Average"/>
                <a:cs typeface="Average"/>
                <a:sym typeface="Average"/>
              </a:rPr>
              <a:t>IPv6 addresses assigned to the instances from the subnet range </a:t>
            </a:r>
            <a:endParaRPr sz="1000">
              <a:solidFill>
                <a:srgbClr val="D9D9D9"/>
              </a:solidFill>
              <a:latin typeface="Average"/>
              <a:ea typeface="Average"/>
              <a:cs typeface="Average"/>
              <a:sym typeface="Average"/>
            </a:endParaRPr>
          </a:p>
          <a:p>
            <a:pPr indent="-109220" lvl="0" marL="91440" rtl="0" algn="l">
              <a:spcBef>
                <a:spcPts val="0"/>
              </a:spcBef>
              <a:spcAft>
                <a:spcPts val="0"/>
              </a:spcAft>
              <a:buClr>
                <a:srgbClr val="D9D9D9"/>
              </a:buClr>
              <a:buSzPts val="1000"/>
              <a:buFont typeface="Average"/>
              <a:buChar char="●"/>
            </a:pPr>
            <a:r>
              <a:rPr lang="en" sz="1000">
                <a:solidFill>
                  <a:srgbClr val="D9D9D9"/>
                </a:solidFill>
                <a:latin typeface="Average"/>
                <a:ea typeface="Average"/>
                <a:cs typeface="Average"/>
                <a:sym typeface="Average"/>
              </a:rPr>
              <a:t>An egress-only Internet gateway.</a:t>
            </a:r>
            <a:endParaRPr sz="1000">
              <a:solidFill>
                <a:srgbClr val="D9D9D9"/>
              </a:solidFill>
              <a:latin typeface="Average"/>
              <a:ea typeface="Average"/>
              <a:cs typeface="Average"/>
              <a:sym typeface="Average"/>
            </a:endParaRPr>
          </a:p>
          <a:p>
            <a:pPr indent="-109220" lvl="0" marL="91440" marR="0" rtl="0" algn="l">
              <a:lnSpc>
                <a:spcPct val="100000"/>
              </a:lnSpc>
              <a:spcBef>
                <a:spcPts val="0"/>
              </a:spcBef>
              <a:spcAft>
                <a:spcPts val="0"/>
              </a:spcAft>
              <a:buClr>
                <a:srgbClr val="D9D9D9"/>
              </a:buClr>
              <a:buSzPts val="1000"/>
              <a:buFont typeface="Average"/>
              <a:buChar char="●"/>
            </a:pPr>
            <a:r>
              <a:rPr lang="en" sz="1000">
                <a:solidFill>
                  <a:srgbClr val="D9D9D9"/>
                </a:solidFill>
                <a:latin typeface="Average"/>
                <a:ea typeface="Average"/>
                <a:cs typeface="Average"/>
                <a:sym typeface="Average"/>
              </a:rPr>
              <a:t>A custom route table associated with the public subnet.</a:t>
            </a:r>
            <a:endParaRPr sz="1000">
              <a:solidFill>
                <a:srgbClr val="D9D9D9"/>
              </a:solidFill>
              <a:latin typeface="Average"/>
              <a:ea typeface="Average"/>
              <a:cs typeface="Average"/>
              <a:sym typeface="Average"/>
            </a:endParaRPr>
          </a:p>
          <a:p>
            <a:pPr indent="-109220" lvl="0" marL="91440" marR="0" rtl="0" algn="l">
              <a:lnSpc>
                <a:spcPct val="100000"/>
              </a:lnSpc>
              <a:spcBef>
                <a:spcPts val="0"/>
              </a:spcBef>
              <a:spcAft>
                <a:spcPts val="0"/>
              </a:spcAft>
              <a:buClr>
                <a:srgbClr val="D9D9D9"/>
              </a:buClr>
              <a:buSzPts val="1000"/>
              <a:buFont typeface="Average"/>
              <a:buChar char="●"/>
            </a:pPr>
            <a:r>
              <a:rPr lang="en" sz="1000">
                <a:solidFill>
                  <a:srgbClr val="D9D9D9"/>
                </a:solidFill>
                <a:latin typeface="Average"/>
                <a:ea typeface="Average"/>
                <a:cs typeface="Average"/>
                <a:sym typeface="Average"/>
              </a:rPr>
              <a:t>The main route table associated with the private subnet.</a:t>
            </a:r>
            <a:endParaRPr sz="1000">
              <a:solidFill>
                <a:srgbClr val="D9D9D9"/>
              </a:solidFill>
              <a:latin typeface="Average"/>
              <a:ea typeface="Average"/>
              <a:cs typeface="Average"/>
              <a:sym typeface="Average"/>
            </a:endParaRPr>
          </a:p>
          <a:p>
            <a:pPr indent="-109220" lvl="0" marL="91440" marR="0" rtl="0" algn="l">
              <a:lnSpc>
                <a:spcPct val="100000"/>
              </a:lnSpc>
              <a:spcBef>
                <a:spcPts val="0"/>
              </a:spcBef>
              <a:spcAft>
                <a:spcPts val="0"/>
              </a:spcAft>
              <a:buClr>
                <a:srgbClr val="D9D9D9"/>
              </a:buClr>
              <a:buSzPts val="1000"/>
              <a:buFont typeface="Average"/>
              <a:buChar char="●"/>
            </a:pPr>
            <a:r>
              <a:t/>
            </a:r>
            <a:endParaRPr sz="1000">
              <a:solidFill>
                <a:srgbClr val="D9D9D9"/>
              </a:solidFill>
              <a:latin typeface="Average"/>
              <a:ea typeface="Average"/>
              <a:cs typeface="Average"/>
              <a:sym typeface="Average"/>
            </a:endParaRPr>
          </a:p>
        </p:txBody>
      </p:sp>
      <p:sp>
        <p:nvSpPr>
          <p:cNvPr id="120" name="Google Shape;120;p20"/>
          <p:cNvSpPr txBox="1"/>
          <p:nvPr/>
        </p:nvSpPr>
        <p:spPr>
          <a:xfrm>
            <a:off x="3274950" y="1652325"/>
            <a:ext cx="23694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00FFFF"/>
                </a:solidFill>
                <a:latin typeface="Roboto Mono"/>
                <a:ea typeface="Roboto Mono"/>
                <a:cs typeface="Roboto Mono"/>
                <a:sym typeface="Roboto Mono"/>
              </a:rPr>
              <a:t>this entry enables the instances in the VPC to communicate with each other.</a:t>
            </a:r>
            <a:endParaRPr sz="900">
              <a:solidFill>
                <a:srgbClr val="00FFFF"/>
              </a:solidFill>
              <a:latin typeface="Roboto Mono"/>
              <a:ea typeface="Roboto Mono"/>
              <a:cs typeface="Roboto Mono"/>
              <a:sym typeface="Roboto Mono"/>
            </a:endParaRPr>
          </a:p>
        </p:txBody>
      </p:sp>
      <p:cxnSp>
        <p:nvCxnSpPr>
          <p:cNvPr id="121" name="Google Shape;121;p20"/>
          <p:cNvCxnSpPr>
            <a:stCxn id="120" idx="0"/>
          </p:cNvCxnSpPr>
          <p:nvPr/>
        </p:nvCxnSpPr>
        <p:spPr>
          <a:xfrm flipH="1" rot="5400000">
            <a:off x="3658650" y="851325"/>
            <a:ext cx="162000" cy="1440000"/>
          </a:xfrm>
          <a:prstGeom prst="curvedConnector2">
            <a:avLst/>
          </a:prstGeom>
          <a:noFill/>
          <a:ln cap="flat" cmpd="sng" w="9525">
            <a:solidFill>
              <a:srgbClr val="00FFFF"/>
            </a:solidFill>
            <a:prstDash val="solid"/>
            <a:round/>
            <a:headEnd len="med" w="med" type="none"/>
            <a:tailEnd len="med" w="med" type="none"/>
          </a:ln>
        </p:spPr>
      </p:cxnSp>
      <p:sp>
        <p:nvSpPr>
          <p:cNvPr id="122" name="Google Shape;122;p20"/>
          <p:cNvSpPr txBox="1"/>
          <p:nvPr/>
        </p:nvSpPr>
        <p:spPr>
          <a:xfrm>
            <a:off x="3483600" y="2726821"/>
            <a:ext cx="2176800" cy="43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900">
                <a:solidFill>
                  <a:srgbClr val="00FFFF"/>
                </a:solidFill>
                <a:latin typeface="Roboto Mono"/>
                <a:ea typeface="Roboto Mono"/>
                <a:cs typeface="Roboto Mono"/>
                <a:sym typeface="Roboto Mono"/>
              </a:rPr>
              <a:t>sends all other subnet traffic to the NAT gateway</a:t>
            </a:r>
            <a:endParaRPr sz="900">
              <a:solidFill>
                <a:srgbClr val="00FFFF"/>
              </a:solidFill>
              <a:latin typeface="Roboto Mono"/>
              <a:ea typeface="Roboto Mono"/>
              <a:cs typeface="Roboto Mono"/>
              <a:sym typeface="Roboto Mono"/>
            </a:endParaRPr>
          </a:p>
        </p:txBody>
      </p:sp>
      <p:cxnSp>
        <p:nvCxnSpPr>
          <p:cNvPr id="123" name="Google Shape;123;p20"/>
          <p:cNvCxnSpPr>
            <a:stCxn id="122" idx="0"/>
          </p:cNvCxnSpPr>
          <p:nvPr/>
        </p:nvCxnSpPr>
        <p:spPr>
          <a:xfrm flipH="1" rot="5400000">
            <a:off x="3683550" y="1838371"/>
            <a:ext cx="277800" cy="1499100"/>
          </a:xfrm>
          <a:prstGeom prst="curvedConnector2">
            <a:avLst/>
          </a:prstGeom>
          <a:noFill/>
          <a:ln cap="flat" cmpd="sng" w="9525">
            <a:solidFill>
              <a:srgbClr val="00FFFF"/>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7275"/>
            <a:ext cx="7977600" cy="6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Scenario: VPC with Public and Private Subnets (NAT) - Security groups IPv4</a:t>
            </a:r>
            <a:endParaRPr sz="1800"/>
          </a:p>
        </p:txBody>
      </p:sp>
      <p:graphicFrame>
        <p:nvGraphicFramePr>
          <p:cNvPr id="129" name="Google Shape;129;p21"/>
          <p:cNvGraphicFramePr/>
          <p:nvPr/>
        </p:nvGraphicFramePr>
        <p:xfrm>
          <a:off x="152400" y="762000"/>
          <a:ext cx="3000000" cy="3000000"/>
        </p:xfrm>
        <a:graphic>
          <a:graphicData uri="http://schemas.openxmlformats.org/drawingml/2006/table">
            <a:tbl>
              <a:tblPr>
                <a:noFill/>
                <a:tableStyleId>{FAA5C3A9-5D83-4866-A8E6-11F322724366}</a:tableStyleId>
              </a:tblPr>
              <a:tblGrid>
                <a:gridCol w="2096950"/>
                <a:gridCol w="696775"/>
                <a:gridCol w="608800"/>
                <a:gridCol w="5466050"/>
              </a:tblGrid>
              <a:tr h="280325">
                <a:tc gridSpan="4">
                  <a:txBody>
                    <a:bodyPr/>
                    <a:lstStyle/>
                    <a:p>
                      <a:pPr indent="0" lvl="0" marL="0" rtl="0" algn="l">
                        <a:lnSpc>
                          <a:spcPct val="100000"/>
                        </a:lnSpc>
                        <a:spcBef>
                          <a:spcPts val="0"/>
                        </a:spcBef>
                        <a:spcAft>
                          <a:spcPts val="800"/>
                        </a:spcAft>
                        <a:buNone/>
                      </a:pPr>
                      <a:r>
                        <a:rPr b="1" lang="en" sz="1000">
                          <a:solidFill>
                            <a:srgbClr val="00FFFF"/>
                          </a:solidFill>
                          <a:latin typeface="Roboto Mono"/>
                          <a:ea typeface="Roboto Mono"/>
                          <a:cs typeface="Roboto Mono"/>
                          <a:sym typeface="Roboto Mono"/>
                        </a:rPr>
                        <a:t>Inbound</a:t>
                      </a:r>
                      <a:endParaRPr b="1" sz="1000">
                        <a:solidFill>
                          <a:srgbClr val="00FFFF"/>
                        </a:solidFill>
                        <a:latin typeface="Roboto Mono"/>
                        <a:ea typeface="Roboto Mono"/>
                        <a:cs typeface="Roboto Mono"/>
                        <a:sym typeface="Roboto Mono"/>
                      </a:endParaRPr>
                    </a:p>
                  </a:txBody>
                  <a:tcPr marT="47625" marB="47625"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tcPr>
                </a:tc>
                <a:tc hMerge="1"/>
                <a:tc hMerge="1"/>
                <a:tc hMerge="1"/>
              </a:tr>
              <a:tr h="305800">
                <a:tc>
                  <a:txBody>
                    <a:bodyPr/>
                    <a:lstStyle/>
                    <a:p>
                      <a:pPr indent="0" lvl="0" marL="0" rtl="0" algn="l">
                        <a:lnSpc>
                          <a:spcPct val="100000"/>
                        </a:lnSpc>
                        <a:spcBef>
                          <a:spcPts val="0"/>
                        </a:spcBef>
                        <a:spcAft>
                          <a:spcPts val="800"/>
                        </a:spcAft>
                        <a:buNone/>
                      </a:pPr>
                      <a:r>
                        <a:rPr b="1" lang="en" sz="800">
                          <a:solidFill>
                            <a:srgbClr val="D9D9D9"/>
                          </a:solidFill>
                          <a:latin typeface="Roboto Mono"/>
                          <a:ea typeface="Roboto Mono"/>
                          <a:cs typeface="Roboto Mono"/>
                          <a:sym typeface="Roboto Mono"/>
                        </a:rPr>
                        <a:t>Source</a:t>
                      </a:r>
                      <a:endParaRPr b="1" sz="8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b="1" lang="en" sz="800">
                          <a:solidFill>
                            <a:srgbClr val="D9D9D9"/>
                          </a:solidFill>
                          <a:latin typeface="Roboto Mono"/>
                          <a:ea typeface="Roboto Mono"/>
                          <a:cs typeface="Roboto Mono"/>
                          <a:sym typeface="Roboto Mono"/>
                        </a:rPr>
                        <a:t>Protocol</a:t>
                      </a:r>
                      <a:endParaRPr b="1"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b="1" lang="en" sz="800">
                          <a:solidFill>
                            <a:srgbClr val="D9D9D9"/>
                          </a:solidFill>
                          <a:latin typeface="Roboto Mono"/>
                          <a:ea typeface="Roboto Mono"/>
                          <a:cs typeface="Roboto Mono"/>
                          <a:sym typeface="Roboto Mono"/>
                        </a:rPr>
                        <a:t>Port Range</a:t>
                      </a:r>
                      <a:endParaRPr b="1"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b="1" lang="en" sz="800">
                          <a:solidFill>
                            <a:srgbClr val="D9D9D9"/>
                          </a:solidFill>
                          <a:latin typeface="Roboto Mono"/>
                          <a:ea typeface="Roboto Mono"/>
                          <a:cs typeface="Roboto Mono"/>
                          <a:sym typeface="Roboto Mono"/>
                        </a:rPr>
                        <a:t>Comments</a:t>
                      </a:r>
                      <a:endParaRPr b="1"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10425">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0.0.0.0/0</a:t>
                      </a:r>
                      <a:endParaRPr sz="8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TCP</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80</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Allow inbound HTTP access to the web servers from any IPv4 address.</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10425">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0.0.0.0/0</a:t>
                      </a:r>
                      <a:endParaRPr sz="8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TCP</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443</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Allow inbound HTTPS access to the web servers from any IPv4 address.</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10425">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Your client network's range</a:t>
                      </a:r>
                      <a:endParaRPr sz="8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TCP</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22</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Allow inbound SSH access to Linux instances</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10425">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Your client network's range</a:t>
                      </a:r>
                      <a:endParaRPr sz="8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TCP</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3389</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Allow inbound RDP access to Windows instances </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10425">
                <a:tc gridSpan="4">
                  <a:txBody>
                    <a:bodyPr/>
                    <a:lstStyle/>
                    <a:p>
                      <a:pPr indent="0" lvl="0" marL="0" rtl="0" algn="l">
                        <a:lnSpc>
                          <a:spcPct val="100000"/>
                        </a:lnSpc>
                        <a:spcBef>
                          <a:spcPts val="0"/>
                        </a:spcBef>
                        <a:spcAft>
                          <a:spcPts val="0"/>
                        </a:spcAft>
                        <a:buNone/>
                      </a:pPr>
                      <a:r>
                        <a:rPr b="1" lang="en" sz="1000">
                          <a:solidFill>
                            <a:srgbClr val="00FFFF"/>
                          </a:solidFill>
                          <a:latin typeface="Roboto Mono"/>
                          <a:ea typeface="Roboto Mono"/>
                          <a:cs typeface="Roboto Mono"/>
                          <a:sym typeface="Roboto Mono"/>
                        </a:rPr>
                        <a:t>Outbound</a:t>
                      </a:r>
                      <a:endParaRPr b="1" sz="8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r>
              <a:tr h="220850">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The ID of your DBServerSG security group</a:t>
                      </a:r>
                      <a:endParaRPr sz="8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TCP</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1433</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Allow outbound Microsoft SQL Server access to the database servers assigned to the DBServerSG security group.</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0850">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The ID of your DBServerSG security group</a:t>
                      </a:r>
                      <a:endParaRPr sz="8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TCP</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3306</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Allow outbound MySQL access to the database servers assigned to the DBServerSG security group.</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10425">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0.0.0.0/0</a:t>
                      </a:r>
                      <a:endParaRPr sz="8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TCP</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80</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Allow outbound HTTP access to any IPv4 address.</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10425">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0.0.0.0/0</a:t>
                      </a:r>
                      <a:endParaRPr sz="800">
                        <a:solidFill>
                          <a:srgbClr val="D9D9D9"/>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TCP</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443</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D9D9D9"/>
                          </a:solidFill>
                          <a:latin typeface="Roboto Mono"/>
                          <a:ea typeface="Roboto Mono"/>
                          <a:cs typeface="Roboto Mono"/>
                          <a:sym typeface="Roboto Mono"/>
                        </a:rPr>
                        <a:t>Allow outbound HTTPS access to any IPv4 address.</a:t>
                      </a:r>
                      <a:endParaRPr sz="800">
                        <a:solidFill>
                          <a:srgbClr val="D9D9D9"/>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30" name="Google Shape;130;p21"/>
          <p:cNvSpPr txBox="1"/>
          <p:nvPr/>
        </p:nvSpPr>
        <p:spPr>
          <a:xfrm>
            <a:off x="1295400" y="631125"/>
            <a:ext cx="13860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swald"/>
                <a:ea typeface="Oswald"/>
                <a:cs typeface="Oswald"/>
                <a:sym typeface="Oswald"/>
              </a:rPr>
              <a:t>WebServerSG </a:t>
            </a:r>
            <a:endParaRPr/>
          </a:p>
        </p:txBody>
      </p:sp>
      <p:graphicFrame>
        <p:nvGraphicFramePr>
          <p:cNvPr id="131" name="Google Shape;131;p21"/>
          <p:cNvGraphicFramePr/>
          <p:nvPr/>
        </p:nvGraphicFramePr>
        <p:xfrm>
          <a:off x="152400" y="3226500"/>
          <a:ext cx="3000000" cy="3000000"/>
        </p:xfrm>
        <a:graphic>
          <a:graphicData uri="http://schemas.openxmlformats.org/drawingml/2006/table">
            <a:tbl>
              <a:tblPr>
                <a:solidFill>
                  <a:srgbClr val="FFFFFF"/>
                </a:solidFill>
                <a:tableStyleId>{FAA5C3A9-5D83-4866-A8E6-11F322724366}</a:tableStyleId>
              </a:tblPr>
              <a:tblGrid>
                <a:gridCol w="2096950"/>
                <a:gridCol w="696775"/>
                <a:gridCol w="608800"/>
                <a:gridCol w="5466050"/>
              </a:tblGrid>
              <a:tr h="139025">
                <a:tc gridSpan="4">
                  <a:txBody>
                    <a:bodyPr/>
                    <a:lstStyle/>
                    <a:p>
                      <a:pPr indent="0" lvl="0" marL="0" rtl="0" algn="l">
                        <a:lnSpc>
                          <a:spcPct val="100000"/>
                        </a:lnSpc>
                        <a:spcBef>
                          <a:spcPts val="0"/>
                        </a:spcBef>
                        <a:spcAft>
                          <a:spcPts val="0"/>
                        </a:spcAft>
                        <a:buNone/>
                      </a:pPr>
                      <a:r>
                        <a:rPr b="1" lang="en" sz="800">
                          <a:solidFill>
                            <a:srgbClr val="444444"/>
                          </a:solidFill>
                          <a:latin typeface="Roboto Mono"/>
                          <a:ea typeface="Roboto Mono"/>
                          <a:cs typeface="Roboto Mono"/>
                          <a:sym typeface="Roboto Mono"/>
                        </a:rPr>
                        <a:t>Inbound</a:t>
                      </a:r>
                      <a:endParaRPr b="1" sz="800">
                        <a:solidFill>
                          <a:srgbClr val="444444"/>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B cap="flat" cmpd="sng" w="9525">
                      <a:solidFill>
                        <a:srgbClr val="CCCCCC"/>
                      </a:solidFill>
                      <a:prstDash val="solid"/>
                      <a:round/>
                      <a:headEnd len="sm" w="sm" type="none"/>
                      <a:tailEnd len="sm" w="sm" type="none"/>
                    </a:lnB>
                  </a:tcPr>
                </a:tc>
                <a:tc hMerge="1"/>
                <a:tc hMerge="1"/>
                <a:tc hMerge="1"/>
              </a:tr>
              <a:tr h="278025">
                <a:tc>
                  <a:txBody>
                    <a:bodyPr/>
                    <a:lstStyle/>
                    <a:p>
                      <a:pPr indent="0" lvl="0" marL="0" rtl="0" algn="l">
                        <a:lnSpc>
                          <a:spcPct val="100000"/>
                        </a:lnSpc>
                        <a:spcBef>
                          <a:spcPts val="0"/>
                        </a:spcBef>
                        <a:spcAft>
                          <a:spcPts val="800"/>
                        </a:spcAft>
                        <a:buNone/>
                      </a:pPr>
                      <a:r>
                        <a:rPr b="1" lang="en" sz="800">
                          <a:solidFill>
                            <a:srgbClr val="444444"/>
                          </a:solidFill>
                          <a:latin typeface="Roboto Mono"/>
                          <a:ea typeface="Roboto Mono"/>
                          <a:cs typeface="Roboto Mono"/>
                          <a:sym typeface="Roboto Mono"/>
                        </a:rPr>
                        <a:t>Source</a:t>
                      </a:r>
                      <a:endParaRPr b="1" sz="800">
                        <a:solidFill>
                          <a:srgbClr val="444444"/>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b="1" lang="en" sz="800">
                          <a:solidFill>
                            <a:srgbClr val="444444"/>
                          </a:solidFill>
                          <a:latin typeface="Roboto Mono"/>
                          <a:ea typeface="Roboto Mono"/>
                          <a:cs typeface="Roboto Mono"/>
                          <a:sym typeface="Roboto Mono"/>
                        </a:rPr>
                        <a:t>Protocol</a:t>
                      </a:r>
                      <a:endParaRPr b="1" sz="800">
                        <a:solidFill>
                          <a:srgbClr val="444444"/>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b="1" lang="en" sz="800">
                          <a:solidFill>
                            <a:srgbClr val="444444"/>
                          </a:solidFill>
                          <a:latin typeface="Roboto Mono"/>
                          <a:ea typeface="Roboto Mono"/>
                          <a:cs typeface="Roboto Mono"/>
                          <a:sym typeface="Roboto Mono"/>
                        </a:rPr>
                        <a:t>Port Range</a:t>
                      </a:r>
                      <a:endParaRPr b="1" sz="800">
                        <a:solidFill>
                          <a:srgbClr val="444444"/>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b="1" lang="en" sz="800">
                          <a:solidFill>
                            <a:srgbClr val="444444"/>
                          </a:solidFill>
                          <a:latin typeface="Roboto Mono"/>
                          <a:ea typeface="Roboto Mono"/>
                          <a:cs typeface="Roboto Mono"/>
                          <a:sym typeface="Roboto Mono"/>
                        </a:rPr>
                        <a:t>Comments</a:t>
                      </a:r>
                      <a:endParaRPr b="1" sz="800">
                        <a:solidFill>
                          <a:srgbClr val="444444"/>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7600">
                <a:tc>
                  <a:txBody>
                    <a:bodyPr/>
                    <a:lstStyle/>
                    <a:p>
                      <a:pPr indent="0" lvl="0" marL="0" rtl="0" algn="l">
                        <a:lnSpc>
                          <a:spcPct val="100000"/>
                        </a:lnSpc>
                        <a:spcBef>
                          <a:spcPts val="0"/>
                        </a:spcBef>
                        <a:spcAft>
                          <a:spcPts val="0"/>
                        </a:spcAft>
                        <a:buNone/>
                      </a:pPr>
                      <a:r>
                        <a:rPr lang="en" sz="800">
                          <a:solidFill>
                            <a:srgbClr val="444444"/>
                          </a:solidFill>
                          <a:latin typeface="Roboto Mono"/>
                          <a:ea typeface="Roboto Mono"/>
                          <a:cs typeface="Roboto Mono"/>
                          <a:sym typeface="Roboto Mono"/>
                        </a:rPr>
                        <a:t>I</a:t>
                      </a:r>
                      <a:r>
                        <a:rPr lang="en" sz="800">
                          <a:solidFill>
                            <a:srgbClr val="444444"/>
                          </a:solidFill>
                          <a:latin typeface="Roboto Mono"/>
                          <a:ea typeface="Roboto Mono"/>
                          <a:cs typeface="Roboto Mono"/>
                          <a:sym typeface="Roboto Mono"/>
                        </a:rPr>
                        <a:t>D of WebServerSG security group</a:t>
                      </a:r>
                      <a:endParaRPr sz="800">
                        <a:solidFill>
                          <a:srgbClr val="444444"/>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444444"/>
                          </a:solidFill>
                          <a:latin typeface="Roboto Mono"/>
                          <a:ea typeface="Roboto Mono"/>
                          <a:cs typeface="Roboto Mono"/>
                          <a:sym typeface="Roboto Mono"/>
                        </a:rPr>
                        <a:t>TCP</a:t>
                      </a:r>
                      <a:endParaRPr sz="800">
                        <a:solidFill>
                          <a:srgbClr val="444444"/>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444444"/>
                          </a:solidFill>
                          <a:latin typeface="Roboto Mono"/>
                          <a:ea typeface="Roboto Mono"/>
                          <a:cs typeface="Roboto Mono"/>
                          <a:sym typeface="Roboto Mono"/>
                        </a:rPr>
                        <a:t>1433</a:t>
                      </a:r>
                      <a:endParaRPr sz="800">
                        <a:solidFill>
                          <a:srgbClr val="444444"/>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444444"/>
                          </a:solidFill>
                          <a:latin typeface="Roboto Mono"/>
                          <a:ea typeface="Roboto Mono"/>
                          <a:cs typeface="Roboto Mono"/>
                          <a:sym typeface="Roboto Mono"/>
                        </a:rPr>
                        <a:t>Allow inbound Microsoft SQL Server access from the web servers </a:t>
                      </a:r>
                      <a:endParaRPr sz="800">
                        <a:solidFill>
                          <a:srgbClr val="444444"/>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7600">
                <a:tc>
                  <a:txBody>
                    <a:bodyPr/>
                    <a:lstStyle/>
                    <a:p>
                      <a:pPr indent="0" lvl="0" marL="0" rtl="0" algn="l">
                        <a:lnSpc>
                          <a:spcPct val="100000"/>
                        </a:lnSpc>
                        <a:spcBef>
                          <a:spcPts val="0"/>
                        </a:spcBef>
                        <a:spcAft>
                          <a:spcPts val="0"/>
                        </a:spcAft>
                        <a:buNone/>
                      </a:pPr>
                      <a:r>
                        <a:rPr lang="en" sz="800">
                          <a:solidFill>
                            <a:srgbClr val="444444"/>
                          </a:solidFill>
                          <a:latin typeface="Roboto Mono"/>
                          <a:ea typeface="Roboto Mono"/>
                          <a:cs typeface="Roboto Mono"/>
                          <a:sym typeface="Roboto Mono"/>
                        </a:rPr>
                        <a:t>ID of WebServerSG security group</a:t>
                      </a:r>
                      <a:endParaRPr sz="800">
                        <a:solidFill>
                          <a:srgbClr val="444444"/>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444444"/>
                          </a:solidFill>
                          <a:latin typeface="Roboto Mono"/>
                          <a:ea typeface="Roboto Mono"/>
                          <a:cs typeface="Roboto Mono"/>
                          <a:sym typeface="Roboto Mono"/>
                        </a:rPr>
                        <a:t>TCP</a:t>
                      </a:r>
                      <a:endParaRPr sz="800">
                        <a:solidFill>
                          <a:srgbClr val="444444"/>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444444"/>
                          </a:solidFill>
                          <a:latin typeface="Roboto Mono"/>
                          <a:ea typeface="Roboto Mono"/>
                          <a:cs typeface="Roboto Mono"/>
                          <a:sym typeface="Roboto Mono"/>
                        </a:rPr>
                        <a:t>3306</a:t>
                      </a:r>
                      <a:endParaRPr sz="800">
                        <a:solidFill>
                          <a:srgbClr val="444444"/>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444444"/>
                          </a:solidFill>
                          <a:latin typeface="Roboto Mono"/>
                          <a:ea typeface="Roboto Mono"/>
                          <a:cs typeface="Roboto Mono"/>
                          <a:sym typeface="Roboto Mono"/>
                        </a:rPr>
                        <a:t>Allow inbound MySQL Server access from the web servers </a:t>
                      </a:r>
                      <a:endParaRPr sz="800">
                        <a:solidFill>
                          <a:srgbClr val="444444"/>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39025">
                <a:tc gridSpan="4">
                  <a:txBody>
                    <a:bodyPr/>
                    <a:lstStyle/>
                    <a:p>
                      <a:pPr indent="0" lvl="0" marL="0" rtl="0" algn="l">
                        <a:lnSpc>
                          <a:spcPct val="100000"/>
                        </a:lnSpc>
                        <a:spcBef>
                          <a:spcPts val="0"/>
                        </a:spcBef>
                        <a:spcAft>
                          <a:spcPts val="0"/>
                        </a:spcAft>
                        <a:buNone/>
                      </a:pPr>
                      <a:r>
                        <a:rPr b="1" lang="en" sz="800">
                          <a:solidFill>
                            <a:srgbClr val="444444"/>
                          </a:solidFill>
                          <a:latin typeface="Roboto Mono"/>
                          <a:ea typeface="Roboto Mono"/>
                          <a:cs typeface="Roboto Mono"/>
                          <a:sym typeface="Roboto Mono"/>
                        </a:rPr>
                        <a:t>Outbound</a:t>
                      </a:r>
                      <a:endParaRPr b="1" sz="800">
                        <a:solidFill>
                          <a:srgbClr val="444444"/>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r>
              <a:tr h="278025">
                <a:tc>
                  <a:txBody>
                    <a:bodyPr/>
                    <a:lstStyle/>
                    <a:p>
                      <a:pPr indent="0" lvl="0" marL="0" rtl="0" algn="l">
                        <a:lnSpc>
                          <a:spcPct val="100000"/>
                        </a:lnSpc>
                        <a:spcBef>
                          <a:spcPts val="0"/>
                        </a:spcBef>
                        <a:spcAft>
                          <a:spcPts val="800"/>
                        </a:spcAft>
                        <a:buNone/>
                      </a:pPr>
                      <a:r>
                        <a:rPr b="1" lang="en" sz="800">
                          <a:solidFill>
                            <a:srgbClr val="444444"/>
                          </a:solidFill>
                          <a:latin typeface="Roboto Mono"/>
                          <a:ea typeface="Roboto Mono"/>
                          <a:cs typeface="Roboto Mono"/>
                          <a:sym typeface="Roboto Mono"/>
                        </a:rPr>
                        <a:t>Destination</a:t>
                      </a:r>
                      <a:endParaRPr b="1" sz="800">
                        <a:solidFill>
                          <a:srgbClr val="444444"/>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b="1" lang="en" sz="800">
                          <a:solidFill>
                            <a:srgbClr val="444444"/>
                          </a:solidFill>
                          <a:latin typeface="Roboto Mono"/>
                          <a:ea typeface="Roboto Mono"/>
                          <a:cs typeface="Roboto Mono"/>
                          <a:sym typeface="Roboto Mono"/>
                        </a:rPr>
                        <a:t>Protocol</a:t>
                      </a:r>
                      <a:endParaRPr b="1" sz="800">
                        <a:solidFill>
                          <a:srgbClr val="444444"/>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b="1" lang="en" sz="800">
                          <a:solidFill>
                            <a:srgbClr val="444444"/>
                          </a:solidFill>
                          <a:latin typeface="Roboto Mono"/>
                          <a:ea typeface="Roboto Mono"/>
                          <a:cs typeface="Roboto Mono"/>
                          <a:sym typeface="Roboto Mono"/>
                        </a:rPr>
                        <a:t>Port Range</a:t>
                      </a:r>
                      <a:endParaRPr b="1" sz="800">
                        <a:solidFill>
                          <a:srgbClr val="444444"/>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800"/>
                        </a:spcAft>
                        <a:buNone/>
                      </a:pPr>
                      <a:r>
                        <a:rPr b="1" lang="en" sz="800">
                          <a:solidFill>
                            <a:srgbClr val="444444"/>
                          </a:solidFill>
                          <a:latin typeface="Roboto Mono"/>
                          <a:ea typeface="Roboto Mono"/>
                          <a:cs typeface="Roboto Mono"/>
                          <a:sym typeface="Roboto Mono"/>
                        </a:rPr>
                        <a:t>Comments</a:t>
                      </a:r>
                      <a:endParaRPr b="1" sz="800">
                        <a:solidFill>
                          <a:srgbClr val="444444"/>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39025">
                <a:tc>
                  <a:txBody>
                    <a:bodyPr/>
                    <a:lstStyle/>
                    <a:p>
                      <a:pPr indent="0" lvl="0" marL="0" rtl="0" algn="l">
                        <a:lnSpc>
                          <a:spcPct val="100000"/>
                        </a:lnSpc>
                        <a:spcBef>
                          <a:spcPts val="0"/>
                        </a:spcBef>
                        <a:spcAft>
                          <a:spcPts val="0"/>
                        </a:spcAft>
                        <a:buNone/>
                      </a:pPr>
                      <a:r>
                        <a:rPr lang="en" sz="800">
                          <a:solidFill>
                            <a:srgbClr val="444444"/>
                          </a:solidFill>
                          <a:latin typeface="Roboto Mono"/>
                          <a:ea typeface="Roboto Mono"/>
                          <a:cs typeface="Roboto Mono"/>
                          <a:sym typeface="Roboto Mono"/>
                        </a:rPr>
                        <a:t>0.0.0.0/0</a:t>
                      </a:r>
                      <a:endParaRPr sz="800">
                        <a:solidFill>
                          <a:srgbClr val="444444"/>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444444"/>
                          </a:solidFill>
                          <a:latin typeface="Roboto Mono"/>
                          <a:ea typeface="Roboto Mono"/>
                          <a:cs typeface="Roboto Mono"/>
                          <a:sym typeface="Roboto Mono"/>
                        </a:rPr>
                        <a:t>TCP</a:t>
                      </a:r>
                      <a:endParaRPr sz="800">
                        <a:solidFill>
                          <a:srgbClr val="444444"/>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444444"/>
                          </a:solidFill>
                          <a:latin typeface="Roboto Mono"/>
                          <a:ea typeface="Roboto Mono"/>
                          <a:cs typeface="Roboto Mono"/>
                          <a:sym typeface="Roboto Mono"/>
                        </a:rPr>
                        <a:t>80</a:t>
                      </a:r>
                      <a:endParaRPr sz="800">
                        <a:solidFill>
                          <a:srgbClr val="444444"/>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444444"/>
                          </a:solidFill>
                          <a:latin typeface="Roboto Mono"/>
                          <a:ea typeface="Roboto Mono"/>
                          <a:cs typeface="Roboto Mono"/>
                          <a:sym typeface="Roboto Mono"/>
                        </a:rPr>
                        <a:t>Allow outbound HTTP access to the Internet over IPv4 e.g. for software updates</a:t>
                      </a:r>
                      <a:endParaRPr sz="800">
                        <a:solidFill>
                          <a:srgbClr val="444444"/>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39025">
                <a:tc>
                  <a:txBody>
                    <a:bodyPr/>
                    <a:lstStyle/>
                    <a:p>
                      <a:pPr indent="0" lvl="0" marL="0" rtl="0" algn="l">
                        <a:lnSpc>
                          <a:spcPct val="100000"/>
                        </a:lnSpc>
                        <a:spcBef>
                          <a:spcPts val="0"/>
                        </a:spcBef>
                        <a:spcAft>
                          <a:spcPts val="0"/>
                        </a:spcAft>
                        <a:buNone/>
                      </a:pPr>
                      <a:r>
                        <a:rPr lang="en" sz="800">
                          <a:solidFill>
                            <a:srgbClr val="444444"/>
                          </a:solidFill>
                          <a:latin typeface="Roboto Mono"/>
                          <a:ea typeface="Roboto Mono"/>
                          <a:cs typeface="Roboto Mono"/>
                          <a:sym typeface="Roboto Mono"/>
                        </a:rPr>
                        <a:t>0.0.0.0/0</a:t>
                      </a:r>
                      <a:endParaRPr sz="800">
                        <a:solidFill>
                          <a:srgbClr val="444444"/>
                        </a:solidFill>
                        <a:latin typeface="Roboto Mono"/>
                        <a:ea typeface="Roboto Mono"/>
                        <a:cs typeface="Roboto Mono"/>
                        <a:sym typeface="Roboto Mono"/>
                      </a:endParaRPr>
                    </a:p>
                  </a:txBody>
                  <a:tcPr marT="0" marB="0" marR="47625" marL="47625">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444444"/>
                          </a:solidFill>
                          <a:latin typeface="Roboto Mono"/>
                          <a:ea typeface="Roboto Mono"/>
                          <a:cs typeface="Roboto Mono"/>
                          <a:sym typeface="Roboto Mono"/>
                        </a:rPr>
                        <a:t>TCP</a:t>
                      </a:r>
                      <a:endParaRPr sz="800">
                        <a:solidFill>
                          <a:srgbClr val="444444"/>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444444"/>
                          </a:solidFill>
                          <a:latin typeface="Roboto Mono"/>
                          <a:ea typeface="Roboto Mono"/>
                          <a:cs typeface="Roboto Mono"/>
                          <a:sym typeface="Roboto Mono"/>
                        </a:rPr>
                        <a:t>443</a:t>
                      </a:r>
                      <a:endParaRPr sz="800">
                        <a:solidFill>
                          <a:srgbClr val="444444"/>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444444"/>
                          </a:solidFill>
                          <a:latin typeface="Roboto Mono"/>
                          <a:ea typeface="Roboto Mono"/>
                          <a:cs typeface="Roboto Mono"/>
                          <a:sym typeface="Roboto Mono"/>
                        </a:rPr>
                        <a:t>Allow outbound HTTPS access to the Internet over IPv4 </a:t>
                      </a:r>
                      <a:r>
                        <a:rPr lang="en" sz="800">
                          <a:solidFill>
                            <a:srgbClr val="444444"/>
                          </a:solidFill>
                          <a:latin typeface="Roboto Mono"/>
                          <a:ea typeface="Roboto Mono"/>
                          <a:cs typeface="Roboto Mono"/>
                          <a:sym typeface="Roboto Mono"/>
                        </a:rPr>
                        <a:t>e.g. for software updates</a:t>
                      </a:r>
                      <a:endParaRPr sz="800">
                        <a:solidFill>
                          <a:srgbClr val="444444"/>
                        </a:solidFill>
                        <a:latin typeface="Roboto Mono"/>
                        <a:ea typeface="Roboto Mono"/>
                        <a:cs typeface="Roboto Mono"/>
                        <a:sym typeface="Roboto Mono"/>
                      </a:endParaRPr>
                    </a:p>
                  </a:txBody>
                  <a:tcPr marT="0" marB="0"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32" name="Google Shape;132;p21"/>
          <p:cNvSpPr txBox="1"/>
          <p:nvPr/>
        </p:nvSpPr>
        <p:spPr>
          <a:xfrm>
            <a:off x="990600" y="3200400"/>
            <a:ext cx="12588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Oswald"/>
                <a:ea typeface="Oswald"/>
                <a:cs typeface="Oswald"/>
                <a:sym typeface="Oswald"/>
              </a:rPr>
              <a:t>DBServerSG</a:t>
            </a:r>
            <a:endParaRPr>
              <a:solidFill>
                <a:srgbClr val="0000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